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handoutMasterIdLst>
    <p:handoutMasterId r:id="rId100"/>
  </p:handoutMasterIdLst>
  <p:sldIdLst>
    <p:sldId id="268" r:id="rId2"/>
    <p:sldId id="269" r:id="rId3"/>
    <p:sldId id="270" r:id="rId4"/>
    <p:sldId id="271" r:id="rId5"/>
    <p:sldId id="273" r:id="rId6"/>
    <p:sldId id="272" r:id="rId7"/>
    <p:sldId id="275" r:id="rId8"/>
    <p:sldId id="363" r:id="rId9"/>
    <p:sldId id="364" r:id="rId10"/>
    <p:sldId id="292" r:id="rId11"/>
    <p:sldId id="388" r:id="rId12"/>
    <p:sldId id="389" r:id="rId13"/>
    <p:sldId id="276" r:id="rId14"/>
    <p:sldId id="365" r:id="rId15"/>
    <p:sldId id="278" r:id="rId16"/>
    <p:sldId id="287" r:id="rId17"/>
    <p:sldId id="290" r:id="rId18"/>
    <p:sldId id="289" r:id="rId19"/>
    <p:sldId id="366" r:id="rId20"/>
    <p:sldId id="367" r:id="rId21"/>
    <p:sldId id="308" r:id="rId22"/>
    <p:sldId id="309" r:id="rId23"/>
    <p:sldId id="291" r:id="rId24"/>
    <p:sldId id="302" r:id="rId25"/>
    <p:sldId id="368" r:id="rId26"/>
    <p:sldId id="299" r:id="rId27"/>
    <p:sldId id="294" r:id="rId28"/>
    <p:sldId id="295" r:id="rId29"/>
    <p:sldId id="296" r:id="rId30"/>
    <p:sldId id="297" r:id="rId31"/>
    <p:sldId id="305" r:id="rId32"/>
    <p:sldId id="298" r:id="rId33"/>
    <p:sldId id="346" r:id="rId34"/>
    <p:sldId id="348" r:id="rId35"/>
    <p:sldId id="347" r:id="rId36"/>
    <p:sldId id="303" r:id="rId37"/>
    <p:sldId id="307" r:id="rId38"/>
    <p:sldId id="281" r:id="rId39"/>
    <p:sldId id="370" r:id="rId40"/>
    <p:sldId id="371" r:id="rId41"/>
    <p:sldId id="372" r:id="rId42"/>
    <p:sldId id="373" r:id="rId43"/>
    <p:sldId id="391" r:id="rId44"/>
    <p:sldId id="344" r:id="rId45"/>
    <p:sldId id="385" r:id="rId46"/>
    <p:sldId id="386" r:id="rId47"/>
    <p:sldId id="387" r:id="rId48"/>
    <p:sldId id="345" r:id="rId49"/>
    <p:sldId id="314" r:id="rId50"/>
    <p:sldId id="288" r:id="rId51"/>
    <p:sldId id="317" r:id="rId52"/>
    <p:sldId id="374" r:id="rId53"/>
    <p:sldId id="375" r:id="rId54"/>
    <p:sldId id="376" r:id="rId55"/>
    <p:sldId id="377" r:id="rId56"/>
    <p:sldId id="320" r:id="rId57"/>
    <p:sldId id="321" r:id="rId58"/>
    <p:sldId id="322" r:id="rId59"/>
    <p:sldId id="384" r:id="rId60"/>
    <p:sldId id="380" r:id="rId61"/>
    <p:sldId id="316" r:id="rId62"/>
    <p:sldId id="324" r:id="rId63"/>
    <p:sldId id="326" r:id="rId64"/>
    <p:sldId id="378" r:id="rId65"/>
    <p:sldId id="359" r:id="rId66"/>
    <p:sldId id="327" r:id="rId67"/>
    <p:sldId id="382" r:id="rId68"/>
    <p:sldId id="339" r:id="rId69"/>
    <p:sldId id="328" r:id="rId70"/>
    <p:sldId id="381" r:id="rId71"/>
    <p:sldId id="331" r:id="rId72"/>
    <p:sldId id="383" r:id="rId73"/>
    <p:sldId id="352" r:id="rId74"/>
    <p:sldId id="315" r:id="rId75"/>
    <p:sldId id="329" r:id="rId76"/>
    <p:sldId id="330" r:id="rId77"/>
    <p:sldId id="332" r:id="rId78"/>
    <p:sldId id="333" r:id="rId79"/>
    <p:sldId id="323" r:id="rId80"/>
    <p:sldId id="282" r:id="rId81"/>
    <p:sldId id="338" r:id="rId82"/>
    <p:sldId id="283" r:id="rId83"/>
    <p:sldId id="343" r:id="rId84"/>
    <p:sldId id="285" r:id="rId85"/>
    <p:sldId id="340" r:id="rId86"/>
    <p:sldId id="334" r:id="rId87"/>
    <p:sldId id="341" r:id="rId88"/>
    <p:sldId id="342" r:id="rId89"/>
    <p:sldId id="335" r:id="rId90"/>
    <p:sldId id="356" r:id="rId91"/>
    <p:sldId id="357" r:id="rId92"/>
    <p:sldId id="358" r:id="rId93"/>
    <p:sldId id="286" r:id="rId94"/>
    <p:sldId id="336" r:id="rId95"/>
    <p:sldId id="293" r:id="rId96"/>
    <p:sldId id="349" r:id="rId97"/>
    <p:sldId id="390" r:id="rId98"/>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000099"/>
    <a:srgbClr val="00682F"/>
    <a:srgbClr val="9E5906"/>
    <a:srgbClr val="F7941E"/>
    <a:srgbClr val="F4F7E1"/>
    <a:srgbClr val="B3CA35"/>
    <a:srgbClr val="007083"/>
    <a:srgbClr val="46C1BE"/>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397" autoAdjust="0"/>
    <p:restoredTop sz="90037" autoAdjust="0"/>
  </p:normalViewPr>
  <p:slideViewPr>
    <p:cSldViewPr>
      <p:cViewPr>
        <p:scale>
          <a:sx n="60" d="100"/>
          <a:sy n="60" d="100"/>
        </p:scale>
        <p:origin x="1650" y="18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3BB26E-619A-4555-A064-0BDA15CB5002}" type="doc">
      <dgm:prSet loTypeId="urn:microsoft.com/office/officeart/2005/8/layout/hProcess9" loCatId="process" qsTypeId="urn:microsoft.com/office/officeart/2005/8/quickstyle/simple1" qsCatId="simple" csTypeId="urn:microsoft.com/office/officeart/2005/8/colors/accent1_2" csCatId="accent1" phldr="1"/>
      <dgm:spPr/>
    </dgm:pt>
    <dgm:pt modelId="{272C9AC8-37C4-4B31-BBE0-F26F3C1ADD26}">
      <dgm:prSet phldrT="[Texto]" custT="1"/>
      <dgm:spPr/>
      <dgm:t>
        <a:bodyPr/>
        <a:lstStyle/>
        <a:p>
          <a:endParaRPr lang="es-ES" sz="1000"/>
        </a:p>
      </dgm:t>
    </dgm:pt>
    <dgm:pt modelId="{C68132D8-12F8-461B-BBFF-770660FA90A9}" type="parTrans" cxnId="{64812E1D-749C-4F00-9BCF-9B61BB792571}">
      <dgm:prSet/>
      <dgm:spPr/>
      <dgm:t>
        <a:bodyPr/>
        <a:lstStyle/>
        <a:p>
          <a:endParaRPr lang="es-ES" sz="1000"/>
        </a:p>
      </dgm:t>
    </dgm:pt>
    <dgm:pt modelId="{4BC1CDE9-457B-4B6E-A143-12BC5EBB197D}" type="sibTrans" cxnId="{64812E1D-749C-4F00-9BCF-9B61BB792571}">
      <dgm:prSet/>
      <dgm:spPr/>
      <dgm:t>
        <a:bodyPr/>
        <a:lstStyle/>
        <a:p>
          <a:endParaRPr lang="es-ES" sz="1000"/>
        </a:p>
      </dgm:t>
    </dgm:pt>
    <dgm:pt modelId="{6BBDED40-56D0-4707-BACD-BA0AA353A0FA}">
      <dgm:prSet phldrT="[Texto]" custT="1"/>
      <dgm:spPr/>
      <dgm:t>
        <a:bodyPr/>
        <a:lstStyle/>
        <a:p>
          <a:endParaRPr lang="es-ES" sz="1000"/>
        </a:p>
      </dgm:t>
    </dgm:pt>
    <dgm:pt modelId="{ECB31C77-4440-4A5C-8ABC-2C2CC5F54E80}" type="parTrans" cxnId="{515D8BB9-0619-41AF-A3EF-ED8F3AC7DDDC}">
      <dgm:prSet/>
      <dgm:spPr/>
      <dgm:t>
        <a:bodyPr/>
        <a:lstStyle/>
        <a:p>
          <a:endParaRPr lang="es-ES" sz="1000"/>
        </a:p>
      </dgm:t>
    </dgm:pt>
    <dgm:pt modelId="{DAC2E0C4-962B-4EF1-993E-5978848F9830}" type="sibTrans" cxnId="{515D8BB9-0619-41AF-A3EF-ED8F3AC7DDDC}">
      <dgm:prSet/>
      <dgm:spPr/>
      <dgm:t>
        <a:bodyPr/>
        <a:lstStyle/>
        <a:p>
          <a:endParaRPr lang="es-ES" sz="1000"/>
        </a:p>
      </dgm:t>
    </dgm:pt>
    <dgm:pt modelId="{C8B4793A-6227-4630-BA4A-5A621C40EA5E}">
      <dgm:prSet phldrT="[Texto]" custT="1"/>
      <dgm:spPr/>
      <dgm:t>
        <a:bodyPr/>
        <a:lstStyle/>
        <a:p>
          <a:r>
            <a:rPr lang="es-ES" sz="1000"/>
            <a:t>   </a:t>
          </a:r>
        </a:p>
      </dgm:t>
    </dgm:pt>
    <dgm:pt modelId="{D479478D-D46E-4078-9B54-D8A05E730214}" type="parTrans" cxnId="{C2799D57-D90E-4AEA-B419-85B564398402}">
      <dgm:prSet/>
      <dgm:spPr/>
      <dgm:t>
        <a:bodyPr/>
        <a:lstStyle/>
        <a:p>
          <a:endParaRPr lang="es-ES" sz="1000"/>
        </a:p>
      </dgm:t>
    </dgm:pt>
    <dgm:pt modelId="{957B9FEB-8F30-475A-93E7-68C4E5B05C4A}" type="sibTrans" cxnId="{C2799D57-D90E-4AEA-B419-85B564398402}">
      <dgm:prSet/>
      <dgm:spPr/>
      <dgm:t>
        <a:bodyPr/>
        <a:lstStyle/>
        <a:p>
          <a:endParaRPr lang="es-ES" sz="1000"/>
        </a:p>
      </dgm:t>
    </dgm:pt>
    <dgm:pt modelId="{956E16B7-D7F7-4925-8DD8-01AAEDD1252B}">
      <dgm:prSet custT="1"/>
      <dgm:spPr/>
      <dgm:t>
        <a:bodyPr/>
        <a:lstStyle/>
        <a:p>
          <a:r>
            <a:rPr lang="es-ES" sz="1000"/>
            <a:t> </a:t>
          </a:r>
        </a:p>
      </dgm:t>
    </dgm:pt>
    <dgm:pt modelId="{8A1E9B1D-7724-4BA7-AB7E-8B997B3BEE4D}" type="parTrans" cxnId="{B7EDC86C-A3E9-4B5F-A905-998E6F9404C3}">
      <dgm:prSet/>
      <dgm:spPr/>
      <dgm:t>
        <a:bodyPr/>
        <a:lstStyle/>
        <a:p>
          <a:endParaRPr lang="es-ES" sz="1000"/>
        </a:p>
      </dgm:t>
    </dgm:pt>
    <dgm:pt modelId="{D82CC416-E531-4C33-9690-E0A670AA24C5}" type="sibTrans" cxnId="{B7EDC86C-A3E9-4B5F-A905-998E6F9404C3}">
      <dgm:prSet/>
      <dgm:spPr/>
      <dgm:t>
        <a:bodyPr/>
        <a:lstStyle/>
        <a:p>
          <a:endParaRPr lang="es-ES" sz="1000"/>
        </a:p>
      </dgm:t>
    </dgm:pt>
    <dgm:pt modelId="{AEC2C389-0799-4950-9FD5-A5D952B2C1FA}">
      <dgm:prSet custT="1"/>
      <dgm:spPr/>
      <dgm:t>
        <a:bodyPr/>
        <a:lstStyle/>
        <a:p>
          <a:r>
            <a:rPr lang="es-ES" sz="1000"/>
            <a:t> </a:t>
          </a:r>
        </a:p>
      </dgm:t>
    </dgm:pt>
    <dgm:pt modelId="{FF5AADF2-22D6-4D07-BAA8-1EA4F5C94C50}" type="parTrans" cxnId="{356A4A9E-EFD3-4C57-8AB2-9BDA722B03D7}">
      <dgm:prSet/>
      <dgm:spPr/>
      <dgm:t>
        <a:bodyPr/>
        <a:lstStyle/>
        <a:p>
          <a:endParaRPr lang="es-ES" sz="1000"/>
        </a:p>
      </dgm:t>
    </dgm:pt>
    <dgm:pt modelId="{EC174EDF-CBAE-4504-8AC5-721880EEA4AD}" type="sibTrans" cxnId="{356A4A9E-EFD3-4C57-8AB2-9BDA722B03D7}">
      <dgm:prSet/>
      <dgm:spPr/>
      <dgm:t>
        <a:bodyPr/>
        <a:lstStyle/>
        <a:p>
          <a:endParaRPr lang="es-ES" sz="1000"/>
        </a:p>
      </dgm:t>
    </dgm:pt>
    <dgm:pt modelId="{F5B24826-BC3E-4181-9BFB-0DDEB099DCF4}">
      <dgm:prSet custT="1"/>
      <dgm:spPr/>
      <dgm:t>
        <a:bodyPr/>
        <a:lstStyle/>
        <a:p>
          <a:r>
            <a:rPr lang="es-ES" sz="1000"/>
            <a:t> </a:t>
          </a:r>
        </a:p>
      </dgm:t>
    </dgm:pt>
    <dgm:pt modelId="{5E204632-740E-4273-B6CB-F1A551A4DC5D}" type="parTrans" cxnId="{1041BE0D-EB35-4139-8F8E-3E3C4D632D67}">
      <dgm:prSet/>
      <dgm:spPr/>
      <dgm:t>
        <a:bodyPr/>
        <a:lstStyle/>
        <a:p>
          <a:endParaRPr lang="es-ES" sz="1000"/>
        </a:p>
      </dgm:t>
    </dgm:pt>
    <dgm:pt modelId="{C719D627-7D4B-494E-AACC-30B1BC907B8A}" type="sibTrans" cxnId="{1041BE0D-EB35-4139-8F8E-3E3C4D632D67}">
      <dgm:prSet/>
      <dgm:spPr/>
      <dgm:t>
        <a:bodyPr/>
        <a:lstStyle/>
        <a:p>
          <a:endParaRPr lang="es-ES" sz="1000"/>
        </a:p>
      </dgm:t>
    </dgm:pt>
    <dgm:pt modelId="{1EA97062-7107-47BE-8FED-53216F9EBEBB}">
      <dgm:prSet custT="1"/>
      <dgm:spPr/>
      <dgm:t>
        <a:bodyPr/>
        <a:lstStyle/>
        <a:p>
          <a:r>
            <a:rPr lang="es-ES" sz="1000"/>
            <a:t> </a:t>
          </a:r>
        </a:p>
      </dgm:t>
    </dgm:pt>
    <dgm:pt modelId="{A5F01EF1-6893-42C6-B3F6-4CE93471A539}" type="parTrans" cxnId="{E4A75DE0-839F-4EE6-BB06-0F3A231B8626}">
      <dgm:prSet/>
      <dgm:spPr/>
      <dgm:t>
        <a:bodyPr/>
        <a:lstStyle/>
        <a:p>
          <a:endParaRPr lang="es-ES" sz="1000"/>
        </a:p>
      </dgm:t>
    </dgm:pt>
    <dgm:pt modelId="{D10E5065-3E86-42CA-8F90-D7C63AFCD367}" type="sibTrans" cxnId="{E4A75DE0-839F-4EE6-BB06-0F3A231B8626}">
      <dgm:prSet/>
      <dgm:spPr/>
      <dgm:t>
        <a:bodyPr/>
        <a:lstStyle/>
        <a:p>
          <a:endParaRPr lang="es-ES" sz="1000"/>
        </a:p>
      </dgm:t>
    </dgm:pt>
    <dgm:pt modelId="{FAB166A9-61C5-4EDB-AEB8-55CF2D4E6D6F}" type="pres">
      <dgm:prSet presAssocID="{D23BB26E-619A-4555-A064-0BDA15CB5002}" presName="CompostProcess" presStyleCnt="0">
        <dgm:presLayoutVars>
          <dgm:dir/>
          <dgm:resizeHandles val="exact"/>
        </dgm:presLayoutVars>
      </dgm:prSet>
      <dgm:spPr/>
    </dgm:pt>
    <dgm:pt modelId="{8D7D3E65-BE30-4AF0-A573-59ACA43502A2}" type="pres">
      <dgm:prSet presAssocID="{D23BB26E-619A-4555-A064-0BDA15CB5002}" presName="arrow" presStyleLbl="bgShp" presStyleIdx="0" presStyleCnt="1" custLinFactNeighborX="-336"/>
      <dgm:spPr/>
    </dgm:pt>
    <dgm:pt modelId="{95F00B83-503F-4177-A137-11493177138F}" type="pres">
      <dgm:prSet presAssocID="{D23BB26E-619A-4555-A064-0BDA15CB5002}" presName="linearProcess" presStyleCnt="0"/>
      <dgm:spPr/>
    </dgm:pt>
    <dgm:pt modelId="{0AC99025-5985-402B-A7E4-663D8F9DC180}" type="pres">
      <dgm:prSet presAssocID="{272C9AC8-37C4-4B31-BBE0-F26F3C1ADD26}" presName="textNode" presStyleLbl="node1" presStyleIdx="0" presStyleCnt="7">
        <dgm:presLayoutVars>
          <dgm:bulletEnabled val="1"/>
        </dgm:presLayoutVars>
      </dgm:prSet>
      <dgm:spPr/>
    </dgm:pt>
    <dgm:pt modelId="{095DB4E3-00E4-44AB-BC3D-293142118280}" type="pres">
      <dgm:prSet presAssocID="{4BC1CDE9-457B-4B6E-A143-12BC5EBB197D}" presName="sibTrans" presStyleCnt="0"/>
      <dgm:spPr/>
    </dgm:pt>
    <dgm:pt modelId="{39C1D780-A320-4859-8DF8-63241B1FDEC8}" type="pres">
      <dgm:prSet presAssocID="{6BBDED40-56D0-4707-BACD-BA0AA353A0FA}" presName="textNode" presStyleLbl="node1" presStyleIdx="1" presStyleCnt="7">
        <dgm:presLayoutVars>
          <dgm:bulletEnabled val="1"/>
        </dgm:presLayoutVars>
      </dgm:prSet>
      <dgm:spPr/>
    </dgm:pt>
    <dgm:pt modelId="{42BC60D3-F50D-488A-8C11-224C0772DAC7}" type="pres">
      <dgm:prSet presAssocID="{DAC2E0C4-962B-4EF1-993E-5978848F9830}" presName="sibTrans" presStyleCnt="0"/>
      <dgm:spPr/>
    </dgm:pt>
    <dgm:pt modelId="{E354E72B-3A17-4C9D-9C86-0612838F5515}" type="pres">
      <dgm:prSet presAssocID="{956E16B7-D7F7-4925-8DD8-01AAEDD1252B}" presName="textNode" presStyleLbl="node1" presStyleIdx="2" presStyleCnt="7">
        <dgm:presLayoutVars>
          <dgm:bulletEnabled val="1"/>
        </dgm:presLayoutVars>
      </dgm:prSet>
      <dgm:spPr/>
    </dgm:pt>
    <dgm:pt modelId="{EBBB4693-CC8B-466B-838D-3458EC89F394}" type="pres">
      <dgm:prSet presAssocID="{D82CC416-E531-4C33-9690-E0A670AA24C5}" presName="sibTrans" presStyleCnt="0"/>
      <dgm:spPr/>
    </dgm:pt>
    <dgm:pt modelId="{936E254E-5FD1-43C2-AC8F-A89AA776D837}" type="pres">
      <dgm:prSet presAssocID="{AEC2C389-0799-4950-9FD5-A5D952B2C1FA}" presName="textNode" presStyleLbl="node1" presStyleIdx="3" presStyleCnt="7">
        <dgm:presLayoutVars>
          <dgm:bulletEnabled val="1"/>
        </dgm:presLayoutVars>
      </dgm:prSet>
      <dgm:spPr/>
    </dgm:pt>
    <dgm:pt modelId="{28DC865C-6744-45C6-83CC-C28011AD38C5}" type="pres">
      <dgm:prSet presAssocID="{EC174EDF-CBAE-4504-8AC5-721880EEA4AD}" presName="sibTrans" presStyleCnt="0"/>
      <dgm:spPr/>
    </dgm:pt>
    <dgm:pt modelId="{FADA57EC-8EFE-429C-8172-43474534CA3E}" type="pres">
      <dgm:prSet presAssocID="{F5B24826-BC3E-4181-9BFB-0DDEB099DCF4}" presName="textNode" presStyleLbl="node1" presStyleIdx="4" presStyleCnt="7">
        <dgm:presLayoutVars>
          <dgm:bulletEnabled val="1"/>
        </dgm:presLayoutVars>
      </dgm:prSet>
      <dgm:spPr/>
    </dgm:pt>
    <dgm:pt modelId="{CFA28027-5A31-4491-BD1E-F1A37CD8A628}" type="pres">
      <dgm:prSet presAssocID="{C719D627-7D4B-494E-AACC-30B1BC907B8A}" presName="sibTrans" presStyleCnt="0"/>
      <dgm:spPr/>
    </dgm:pt>
    <dgm:pt modelId="{BBE83730-E4C1-448E-B515-658A8B6A3F95}" type="pres">
      <dgm:prSet presAssocID="{1EA97062-7107-47BE-8FED-53216F9EBEBB}" presName="textNode" presStyleLbl="node1" presStyleIdx="5" presStyleCnt="7">
        <dgm:presLayoutVars>
          <dgm:bulletEnabled val="1"/>
        </dgm:presLayoutVars>
      </dgm:prSet>
      <dgm:spPr/>
    </dgm:pt>
    <dgm:pt modelId="{CC2487BB-79F5-42C8-960C-209EC21541AC}" type="pres">
      <dgm:prSet presAssocID="{D10E5065-3E86-42CA-8F90-D7C63AFCD367}" presName="sibTrans" presStyleCnt="0"/>
      <dgm:spPr/>
    </dgm:pt>
    <dgm:pt modelId="{0C280396-711F-4F6B-AE7B-DB2B4290EE08}" type="pres">
      <dgm:prSet presAssocID="{C8B4793A-6227-4630-BA4A-5A621C40EA5E}" presName="textNode" presStyleLbl="node1" presStyleIdx="6" presStyleCnt="7">
        <dgm:presLayoutVars>
          <dgm:bulletEnabled val="1"/>
        </dgm:presLayoutVars>
      </dgm:prSet>
      <dgm:spPr/>
    </dgm:pt>
  </dgm:ptLst>
  <dgm:cxnLst>
    <dgm:cxn modelId="{E4A75DE0-839F-4EE6-BB06-0F3A231B8626}" srcId="{D23BB26E-619A-4555-A064-0BDA15CB5002}" destId="{1EA97062-7107-47BE-8FED-53216F9EBEBB}" srcOrd="5" destOrd="0" parTransId="{A5F01EF1-6893-42C6-B3F6-4CE93471A539}" sibTransId="{D10E5065-3E86-42CA-8F90-D7C63AFCD367}"/>
    <dgm:cxn modelId="{C8730018-7D96-436F-AE86-D4819851AE01}" type="presOf" srcId="{6BBDED40-56D0-4707-BACD-BA0AA353A0FA}" destId="{39C1D780-A320-4859-8DF8-63241B1FDEC8}" srcOrd="0" destOrd="0" presId="urn:microsoft.com/office/officeart/2005/8/layout/hProcess9"/>
    <dgm:cxn modelId="{169BCFED-33D2-4A69-8ABD-AE768FD97C97}" type="presOf" srcId="{D23BB26E-619A-4555-A064-0BDA15CB5002}" destId="{FAB166A9-61C5-4EDB-AEB8-55CF2D4E6D6F}" srcOrd="0" destOrd="0" presId="urn:microsoft.com/office/officeart/2005/8/layout/hProcess9"/>
    <dgm:cxn modelId="{B7EDC86C-A3E9-4B5F-A905-998E6F9404C3}" srcId="{D23BB26E-619A-4555-A064-0BDA15CB5002}" destId="{956E16B7-D7F7-4925-8DD8-01AAEDD1252B}" srcOrd="2" destOrd="0" parTransId="{8A1E9B1D-7724-4BA7-AB7E-8B997B3BEE4D}" sibTransId="{D82CC416-E531-4C33-9690-E0A670AA24C5}"/>
    <dgm:cxn modelId="{356A4A9E-EFD3-4C57-8AB2-9BDA722B03D7}" srcId="{D23BB26E-619A-4555-A064-0BDA15CB5002}" destId="{AEC2C389-0799-4950-9FD5-A5D952B2C1FA}" srcOrd="3" destOrd="0" parTransId="{FF5AADF2-22D6-4D07-BAA8-1EA4F5C94C50}" sibTransId="{EC174EDF-CBAE-4504-8AC5-721880EEA4AD}"/>
    <dgm:cxn modelId="{C9CE8171-97E1-4C2B-AF0C-C3F92C9711A4}" type="presOf" srcId="{272C9AC8-37C4-4B31-BBE0-F26F3C1ADD26}" destId="{0AC99025-5985-402B-A7E4-663D8F9DC180}" srcOrd="0" destOrd="0" presId="urn:microsoft.com/office/officeart/2005/8/layout/hProcess9"/>
    <dgm:cxn modelId="{515D8BB9-0619-41AF-A3EF-ED8F3AC7DDDC}" srcId="{D23BB26E-619A-4555-A064-0BDA15CB5002}" destId="{6BBDED40-56D0-4707-BACD-BA0AA353A0FA}" srcOrd="1" destOrd="0" parTransId="{ECB31C77-4440-4A5C-8ABC-2C2CC5F54E80}" sibTransId="{DAC2E0C4-962B-4EF1-993E-5978848F9830}"/>
    <dgm:cxn modelId="{1041BE0D-EB35-4139-8F8E-3E3C4D632D67}" srcId="{D23BB26E-619A-4555-A064-0BDA15CB5002}" destId="{F5B24826-BC3E-4181-9BFB-0DDEB099DCF4}" srcOrd="4" destOrd="0" parTransId="{5E204632-740E-4273-B6CB-F1A551A4DC5D}" sibTransId="{C719D627-7D4B-494E-AACC-30B1BC907B8A}"/>
    <dgm:cxn modelId="{E26EBEE2-FBEC-4DFE-9343-503B7E4FEC45}" type="presOf" srcId="{1EA97062-7107-47BE-8FED-53216F9EBEBB}" destId="{BBE83730-E4C1-448E-B515-658A8B6A3F95}" srcOrd="0" destOrd="0" presId="urn:microsoft.com/office/officeart/2005/8/layout/hProcess9"/>
    <dgm:cxn modelId="{8A73E6EA-5F6D-44EE-9465-ECDDD534EA6B}" type="presOf" srcId="{F5B24826-BC3E-4181-9BFB-0DDEB099DCF4}" destId="{FADA57EC-8EFE-429C-8172-43474534CA3E}" srcOrd="0" destOrd="0" presId="urn:microsoft.com/office/officeart/2005/8/layout/hProcess9"/>
    <dgm:cxn modelId="{3B31A325-9FA0-4758-84C9-5F5113FFAC5D}" type="presOf" srcId="{AEC2C389-0799-4950-9FD5-A5D952B2C1FA}" destId="{936E254E-5FD1-43C2-AC8F-A89AA776D837}" srcOrd="0" destOrd="0" presId="urn:microsoft.com/office/officeart/2005/8/layout/hProcess9"/>
    <dgm:cxn modelId="{DAC38035-147A-42B4-822A-313E60D9F3F6}" type="presOf" srcId="{C8B4793A-6227-4630-BA4A-5A621C40EA5E}" destId="{0C280396-711F-4F6B-AE7B-DB2B4290EE08}" srcOrd="0" destOrd="0" presId="urn:microsoft.com/office/officeart/2005/8/layout/hProcess9"/>
    <dgm:cxn modelId="{C2799D57-D90E-4AEA-B419-85B564398402}" srcId="{D23BB26E-619A-4555-A064-0BDA15CB5002}" destId="{C8B4793A-6227-4630-BA4A-5A621C40EA5E}" srcOrd="6" destOrd="0" parTransId="{D479478D-D46E-4078-9B54-D8A05E730214}" sibTransId="{957B9FEB-8F30-475A-93E7-68C4E5B05C4A}"/>
    <dgm:cxn modelId="{64812E1D-749C-4F00-9BCF-9B61BB792571}" srcId="{D23BB26E-619A-4555-A064-0BDA15CB5002}" destId="{272C9AC8-37C4-4B31-BBE0-F26F3C1ADD26}" srcOrd="0" destOrd="0" parTransId="{C68132D8-12F8-461B-BBFF-770660FA90A9}" sibTransId="{4BC1CDE9-457B-4B6E-A143-12BC5EBB197D}"/>
    <dgm:cxn modelId="{57B3EE18-FC5A-4D10-98E9-C4025AF203D2}" type="presOf" srcId="{956E16B7-D7F7-4925-8DD8-01AAEDD1252B}" destId="{E354E72B-3A17-4C9D-9C86-0612838F5515}" srcOrd="0" destOrd="0" presId="urn:microsoft.com/office/officeart/2005/8/layout/hProcess9"/>
    <dgm:cxn modelId="{140FF0E7-0568-4C1D-AAD4-8A5298CF7E01}" type="presParOf" srcId="{FAB166A9-61C5-4EDB-AEB8-55CF2D4E6D6F}" destId="{8D7D3E65-BE30-4AF0-A573-59ACA43502A2}" srcOrd="0" destOrd="0" presId="urn:microsoft.com/office/officeart/2005/8/layout/hProcess9"/>
    <dgm:cxn modelId="{AB1F7B68-BD4B-4F1A-9C02-D16A93081157}" type="presParOf" srcId="{FAB166A9-61C5-4EDB-AEB8-55CF2D4E6D6F}" destId="{95F00B83-503F-4177-A137-11493177138F}" srcOrd="1" destOrd="0" presId="urn:microsoft.com/office/officeart/2005/8/layout/hProcess9"/>
    <dgm:cxn modelId="{1B6ABED4-F3FD-435D-B446-FCEC71219190}" type="presParOf" srcId="{95F00B83-503F-4177-A137-11493177138F}" destId="{0AC99025-5985-402B-A7E4-663D8F9DC180}" srcOrd="0" destOrd="0" presId="urn:microsoft.com/office/officeart/2005/8/layout/hProcess9"/>
    <dgm:cxn modelId="{33F93AAE-2126-440C-B2AE-59748EE34561}" type="presParOf" srcId="{95F00B83-503F-4177-A137-11493177138F}" destId="{095DB4E3-00E4-44AB-BC3D-293142118280}" srcOrd="1" destOrd="0" presId="urn:microsoft.com/office/officeart/2005/8/layout/hProcess9"/>
    <dgm:cxn modelId="{027F6B08-9052-4B91-9E4D-A9579EF687BA}" type="presParOf" srcId="{95F00B83-503F-4177-A137-11493177138F}" destId="{39C1D780-A320-4859-8DF8-63241B1FDEC8}" srcOrd="2" destOrd="0" presId="urn:microsoft.com/office/officeart/2005/8/layout/hProcess9"/>
    <dgm:cxn modelId="{678B3EE1-24C0-42B5-A8EB-0B7789173F41}" type="presParOf" srcId="{95F00B83-503F-4177-A137-11493177138F}" destId="{42BC60D3-F50D-488A-8C11-224C0772DAC7}" srcOrd="3" destOrd="0" presId="urn:microsoft.com/office/officeart/2005/8/layout/hProcess9"/>
    <dgm:cxn modelId="{33D91CBD-973E-4DC2-8C37-3FE6936539A0}" type="presParOf" srcId="{95F00B83-503F-4177-A137-11493177138F}" destId="{E354E72B-3A17-4C9D-9C86-0612838F5515}" srcOrd="4" destOrd="0" presId="urn:microsoft.com/office/officeart/2005/8/layout/hProcess9"/>
    <dgm:cxn modelId="{3CE1B0BF-A9EA-4D37-A515-FC3B8269388C}" type="presParOf" srcId="{95F00B83-503F-4177-A137-11493177138F}" destId="{EBBB4693-CC8B-466B-838D-3458EC89F394}" srcOrd="5" destOrd="0" presId="urn:microsoft.com/office/officeart/2005/8/layout/hProcess9"/>
    <dgm:cxn modelId="{CD45DC72-89BE-4ABD-AE19-B2ED18600C68}" type="presParOf" srcId="{95F00B83-503F-4177-A137-11493177138F}" destId="{936E254E-5FD1-43C2-AC8F-A89AA776D837}" srcOrd="6" destOrd="0" presId="urn:microsoft.com/office/officeart/2005/8/layout/hProcess9"/>
    <dgm:cxn modelId="{354B9C07-E403-4CB2-9675-720A36C4E8F2}" type="presParOf" srcId="{95F00B83-503F-4177-A137-11493177138F}" destId="{28DC865C-6744-45C6-83CC-C28011AD38C5}" srcOrd="7" destOrd="0" presId="urn:microsoft.com/office/officeart/2005/8/layout/hProcess9"/>
    <dgm:cxn modelId="{2D0CE3EF-ABAD-442A-89D6-1EB7386837F9}" type="presParOf" srcId="{95F00B83-503F-4177-A137-11493177138F}" destId="{FADA57EC-8EFE-429C-8172-43474534CA3E}" srcOrd="8" destOrd="0" presId="urn:microsoft.com/office/officeart/2005/8/layout/hProcess9"/>
    <dgm:cxn modelId="{56CFB2D8-C586-49DF-953E-5E655F13FB1E}" type="presParOf" srcId="{95F00B83-503F-4177-A137-11493177138F}" destId="{CFA28027-5A31-4491-BD1E-F1A37CD8A628}" srcOrd="9" destOrd="0" presId="urn:microsoft.com/office/officeart/2005/8/layout/hProcess9"/>
    <dgm:cxn modelId="{5E85E4EA-0402-4243-9825-526C1F8CBC26}" type="presParOf" srcId="{95F00B83-503F-4177-A137-11493177138F}" destId="{BBE83730-E4C1-448E-B515-658A8B6A3F95}" srcOrd="10" destOrd="0" presId="urn:microsoft.com/office/officeart/2005/8/layout/hProcess9"/>
    <dgm:cxn modelId="{41127DD3-1112-4E0F-A657-885BE1598238}" type="presParOf" srcId="{95F00B83-503F-4177-A137-11493177138F}" destId="{CC2487BB-79F5-42C8-960C-209EC21541AC}" srcOrd="11" destOrd="0" presId="urn:microsoft.com/office/officeart/2005/8/layout/hProcess9"/>
    <dgm:cxn modelId="{D8845C8D-9F72-464B-B0EA-2CDF4139F0AF}" type="presParOf" srcId="{95F00B83-503F-4177-A137-11493177138F}" destId="{0C280396-711F-4F6B-AE7B-DB2B4290EE08}"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3BB26E-619A-4555-A064-0BDA15CB500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s-ES"/>
        </a:p>
      </dgm:t>
    </dgm:pt>
    <dgm:pt modelId="{272C9AC8-37C4-4B31-BBE0-F26F3C1ADD26}">
      <dgm:prSet phldrT="[Texto]" custT="1"/>
      <dgm:spPr/>
      <dgm:t>
        <a:bodyPr/>
        <a:lstStyle/>
        <a:p>
          <a:r>
            <a:rPr lang="es-ES" sz="1600" dirty="0" err="1"/>
            <a:t>Producc</a:t>
          </a:r>
          <a:r>
            <a:rPr lang="es-ES" sz="1600" dirty="0"/>
            <a:t> Primaria </a:t>
          </a:r>
        </a:p>
      </dgm:t>
    </dgm:pt>
    <dgm:pt modelId="{C68132D8-12F8-461B-BBFF-770660FA90A9}" type="parTrans" cxnId="{64812E1D-749C-4F00-9BCF-9B61BB792571}">
      <dgm:prSet/>
      <dgm:spPr/>
      <dgm:t>
        <a:bodyPr/>
        <a:lstStyle/>
        <a:p>
          <a:endParaRPr lang="es-ES" sz="1000"/>
        </a:p>
      </dgm:t>
    </dgm:pt>
    <dgm:pt modelId="{4BC1CDE9-457B-4B6E-A143-12BC5EBB197D}" type="sibTrans" cxnId="{64812E1D-749C-4F00-9BCF-9B61BB792571}">
      <dgm:prSet/>
      <dgm:spPr/>
      <dgm:t>
        <a:bodyPr/>
        <a:lstStyle/>
        <a:p>
          <a:endParaRPr lang="es-ES" sz="1000"/>
        </a:p>
      </dgm:t>
    </dgm:pt>
    <dgm:pt modelId="{6BBDED40-56D0-4707-BACD-BA0AA353A0FA}">
      <dgm:prSet phldrT="[Texto]" custT="1"/>
      <dgm:spPr/>
      <dgm:t>
        <a:bodyPr/>
        <a:lstStyle/>
        <a:p>
          <a:r>
            <a:rPr lang="es-ES" sz="1600" dirty="0" err="1"/>
            <a:t>Transport</a:t>
          </a:r>
          <a:endParaRPr lang="es-ES" sz="1600" dirty="0"/>
        </a:p>
      </dgm:t>
    </dgm:pt>
    <dgm:pt modelId="{ECB31C77-4440-4A5C-8ABC-2C2CC5F54E80}" type="parTrans" cxnId="{515D8BB9-0619-41AF-A3EF-ED8F3AC7DDDC}">
      <dgm:prSet/>
      <dgm:spPr/>
      <dgm:t>
        <a:bodyPr/>
        <a:lstStyle/>
        <a:p>
          <a:endParaRPr lang="es-ES" sz="1000"/>
        </a:p>
      </dgm:t>
    </dgm:pt>
    <dgm:pt modelId="{DAC2E0C4-962B-4EF1-993E-5978848F9830}" type="sibTrans" cxnId="{515D8BB9-0619-41AF-A3EF-ED8F3AC7DDDC}">
      <dgm:prSet/>
      <dgm:spPr/>
      <dgm:t>
        <a:bodyPr/>
        <a:lstStyle/>
        <a:p>
          <a:endParaRPr lang="es-ES" sz="1000"/>
        </a:p>
      </dgm:t>
    </dgm:pt>
    <dgm:pt modelId="{C8B4793A-6227-4630-BA4A-5A621C40EA5E}">
      <dgm:prSet phldrT="[Texto]" custT="1"/>
      <dgm:spPr/>
      <dgm:t>
        <a:bodyPr/>
        <a:lstStyle/>
        <a:p>
          <a:r>
            <a:rPr lang="es-ES" sz="1600"/>
            <a:t>Consumo   </a:t>
          </a:r>
        </a:p>
      </dgm:t>
    </dgm:pt>
    <dgm:pt modelId="{D479478D-D46E-4078-9B54-D8A05E730214}" type="parTrans" cxnId="{C2799D57-D90E-4AEA-B419-85B564398402}">
      <dgm:prSet/>
      <dgm:spPr/>
      <dgm:t>
        <a:bodyPr/>
        <a:lstStyle/>
        <a:p>
          <a:endParaRPr lang="es-ES" sz="1000"/>
        </a:p>
      </dgm:t>
    </dgm:pt>
    <dgm:pt modelId="{957B9FEB-8F30-475A-93E7-68C4E5B05C4A}" type="sibTrans" cxnId="{C2799D57-D90E-4AEA-B419-85B564398402}">
      <dgm:prSet/>
      <dgm:spPr/>
      <dgm:t>
        <a:bodyPr/>
        <a:lstStyle/>
        <a:p>
          <a:endParaRPr lang="es-ES" sz="1000"/>
        </a:p>
      </dgm:t>
    </dgm:pt>
    <dgm:pt modelId="{956E16B7-D7F7-4925-8DD8-01AAEDD1252B}">
      <dgm:prSet custT="1"/>
      <dgm:spPr/>
      <dgm:t>
        <a:bodyPr/>
        <a:lstStyle/>
        <a:p>
          <a:r>
            <a:rPr lang="es-ES" sz="1600"/>
            <a:t>Empaque </a:t>
          </a:r>
        </a:p>
      </dgm:t>
    </dgm:pt>
    <dgm:pt modelId="{8A1E9B1D-7724-4BA7-AB7E-8B997B3BEE4D}" type="parTrans" cxnId="{B7EDC86C-A3E9-4B5F-A905-998E6F9404C3}">
      <dgm:prSet/>
      <dgm:spPr/>
      <dgm:t>
        <a:bodyPr/>
        <a:lstStyle/>
        <a:p>
          <a:endParaRPr lang="es-ES" sz="1000"/>
        </a:p>
      </dgm:t>
    </dgm:pt>
    <dgm:pt modelId="{D82CC416-E531-4C33-9690-E0A670AA24C5}" type="sibTrans" cxnId="{B7EDC86C-A3E9-4B5F-A905-998E6F9404C3}">
      <dgm:prSet/>
      <dgm:spPr/>
      <dgm:t>
        <a:bodyPr/>
        <a:lstStyle/>
        <a:p>
          <a:endParaRPr lang="es-ES" sz="1000"/>
        </a:p>
      </dgm:t>
    </dgm:pt>
    <dgm:pt modelId="{AEC2C389-0799-4950-9FD5-A5D952B2C1FA}">
      <dgm:prSet custT="1"/>
      <dgm:spPr/>
      <dgm:t>
        <a:bodyPr/>
        <a:lstStyle/>
        <a:p>
          <a:r>
            <a:rPr lang="es-ES" sz="1600"/>
            <a:t>Almacenamiento </a:t>
          </a:r>
        </a:p>
      </dgm:t>
    </dgm:pt>
    <dgm:pt modelId="{FF5AADF2-22D6-4D07-BAA8-1EA4F5C94C50}" type="parTrans" cxnId="{356A4A9E-EFD3-4C57-8AB2-9BDA722B03D7}">
      <dgm:prSet/>
      <dgm:spPr/>
      <dgm:t>
        <a:bodyPr/>
        <a:lstStyle/>
        <a:p>
          <a:endParaRPr lang="es-ES" sz="1000"/>
        </a:p>
      </dgm:t>
    </dgm:pt>
    <dgm:pt modelId="{EC174EDF-CBAE-4504-8AC5-721880EEA4AD}" type="sibTrans" cxnId="{356A4A9E-EFD3-4C57-8AB2-9BDA722B03D7}">
      <dgm:prSet/>
      <dgm:spPr/>
      <dgm:t>
        <a:bodyPr/>
        <a:lstStyle/>
        <a:p>
          <a:endParaRPr lang="es-ES" sz="1000"/>
        </a:p>
      </dgm:t>
    </dgm:pt>
    <dgm:pt modelId="{F5B24826-BC3E-4181-9BFB-0DDEB099DCF4}">
      <dgm:prSet custT="1"/>
      <dgm:spPr/>
      <dgm:t>
        <a:bodyPr/>
        <a:lstStyle/>
        <a:p>
          <a:r>
            <a:rPr lang="es-ES" sz="1600" dirty="0" err="1"/>
            <a:t>Transport</a:t>
          </a:r>
          <a:endParaRPr lang="es-ES" sz="1600" dirty="0"/>
        </a:p>
      </dgm:t>
    </dgm:pt>
    <dgm:pt modelId="{5E204632-740E-4273-B6CB-F1A551A4DC5D}" type="parTrans" cxnId="{1041BE0D-EB35-4139-8F8E-3E3C4D632D67}">
      <dgm:prSet/>
      <dgm:spPr/>
      <dgm:t>
        <a:bodyPr/>
        <a:lstStyle/>
        <a:p>
          <a:endParaRPr lang="es-ES" sz="1000"/>
        </a:p>
      </dgm:t>
    </dgm:pt>
    <dgm:pt modelId="{C719D627-7D4B-494E-AACC-30B1BC907B8A}" type="sibTrans" cxnId="{1041BE0D-EB35-4139-8F8E-3E3C4D632D67}">
      <dgm:prSet/>
      <dgm:spPr/>
      <dgm:t>
        <a:bodyPr/>
        <a:lstStyle/>
        <a:p>
          <a:endParaRPr lang="es-ES" sz="1000"/>
        </a:p>
      </dgm:t>
    </dgm:pt>
    <dgm:pt modelId="{1EA97062-7107-47BE-8FED-53216F9EBEBB}">
      <dgm:prSet custT="1"/>
      <dgm:spPr/>
      <dgm:t>
        <a:bodyPr/>
        <a:lstStyle/>
        <a:p>
          <a:r>
            <a:rPr lang="es-ES" sz="1600"/>
            <a:t>Comercialización </a:t>
          </a:r>
        </a:p>
      </dgm:t>
    </dgm:pt>
    <dgm:pt modelId="{A5F01EF1-6893-42C6-B3F6-4CE93471A539}" type="parTrans" cxnId="{E4A75DE0-839F-4EE6-BB06-0F3A231B8626}">
      <dgm:prSet/>
      <dgm:spPr/>
      <dgm:t>
        <a:bodyPr/>
        <a:lstStyle/>
        <a:p>
          <a:endParaRPr lang="es-ES" sz="1000"/>
        </a:p>
      </dgm:t>
    </dgm:pt>
    <dgm:pt modelId="{D10E5065-3E86-42CA-8F90-D7C63AFCD367}" type="sibTrans" cxnId="{E4A75DE0-839F-4EE6-BB06-0F3A231B8626}">
      <dgm:prSet/>
      <dgm:spPr/>
      <dgm:t>
        <a:bodyPr/>
        <a:lstStyle/>
        <a:p>
          <a:endParaRPr lang="es-ES" sz="1000"/>
        </a:p>
      </dgm:t>
    </dgm:pt>
    <dgm:pt modelId="{FAB166A9-61C5-4EDB-AEB8-55CF2D4E6D6F}" type="pres">
      <dgm:prSet presAssocID="{D23BB26E-619A-4555-A064-0BDA15CB5002}" presName="CompostProcess" presStyleCnt="0">
        <dgm:presLayoutVars>
          <dgm:dir/>
          <dgm:resizeHandles val="exact"/>
        </dgm:presLayoutVars>
      </dgm:prSet>
      <dgm:spPr/>
    </dgm:pt>
    <dgm:pt modelId="{8D7D3E65-BE30-4AF0-A573-59ACA43502A2}" type="pres">
      <dgm:prSet presAssocID="{D23BB26E-619A-4555-A064-0BDA15CB5002}" presName="arrow" presStyleLbl="bgShp" presStyleIdx="0" presStyleCnt="1" custLinFactNeighborX="-336" custLinFactNeighborY="-1786"/>
      <dgm:spPr/>
    </dgm:pt>
    <dgm:pt modelId="{95F00B83-503F-4177-A137-11493177138F}" type="pres">
      <dgm:prSet presAssocID="{D23BB26E-619A-4555-A064-0BDA15CB5002}" presName="linearProcess" presStyleCnt="0"/>
      <dgm:spPr/>
    </dgm:pt>
    <dgm:pt modelId="{0AC99025-5985-402B-A7E4-663D8F9DC180}" type="pres">
      <dgm:prSet presAssocID="{272C9AC8-37C4-4B31-BBE0-F26F3C1ADD26}" presName="textNode" presStyleLbl="node1" presStyleIdx="0" presStyleCnt="7">
        <dgm:presLayoutVars>
          <dgm:bulletEnabled val="1"/>
        </dgm:presLayoutVars>
      </dgm:prSet>
      <dgm:spPr/>
    </dgm:pt>
    <dgm:pt modelId="{095DB4E3-00E4-44AB-BC3D-293142118280}" type="pres">
      <dgm:prSet presAssocID="{4BC1CDE9-457B-4B6E-A143-12BC5EBB197D}" presName="sibTrans" presStyleCnt="0"/>
      <dgm:spPr/>
    </dgm:pt>
    <dgm:pt modelId="{39C1D780-A320-4859-8DF8-63241B1FDEC8}" type="pres">
      <dgm:prSet presAssocID="{6BBDED40-56D0-4707-BACD-BA0AA353A0FA}" presName="textNode" presStyleLbl="node1" presStyleIdx="1" presStyleCnt="7">
        <dgm:presLayoutVars>
          <dgm:bulletEnabled val="1"/>
        </dgm:presLayoutVars>
      </dgm:prSet>
      <dgm:spPr/>
    </dgm:pt>
    <dgm:pt modelId="{42BC60D3-F50D-488A-8C11-224C0772DAC7}" type="pres">
      <dgm:prSet presAssocID="{DAC2E0C4-962B-4EF1-993E-5978848F9830}" presName="sibTrans" presStyleCnt="0"/>
      <dgm:spPr/>
    </dgm:pt>
    <dgm:pt modelId="{E354E72B-3A17-4C9D-9C86-0612838F5515}" type="pres">
      <dgm:prSet presAssocID="{956E16B7-D7F7-4925-8DD8-01AAEDD1252B}" presName="textNode" presStyleLbl="node1" presStyleIdx="2" presStyleCnt="7">
        <dgm:presLayoutVars>
          <dgm:bulletEnabled val="1"/>
        </dgm:presLayoutVars>
      </dgm:prSet>
      <dgm:spPr/>
    </dgm:pt>
    <dgm:pt modelId="{EBBB4693-CC8B-466B-838D-3458EC89F394}" type="pres">
      <dgm:prSet presAssocID="{D82CC416-E531-4C33-9690-E0A670AA24C5}" presName="sibTrans" presStyleCnt="0"/>
      <dgm:spPr/>
    </dgm:pt>
    <dgm:pt modelId="{936E254E-5FD1-43C2-AC8F-A89AA776D837}" type="pres">
      <dgm:prSet presAssocID="{AEC2C389-0799-4950-9FD5-A5D952B2C1FA}" presName="textNode" presStyleLbl="node1" presStyleIdx="3" presStyleCnt="7">
        <dgm:presLayoutVars>
          <dgm:bulletEnabled val="1"/>
        </dgm:presLayoutVars>
      </dgm:prSet>
      <dgm:spPr/>
    </dgm:pt>
    <dgm:pt modelId="{28DC865C-6744-45C6-83CC-C28011AD38C5}" type="pres">
      <dgm:prSet presAssocID="{EC174EDF-CBAE-4504-8AC5-721880EEA4AD}" presName="sibTrans" presStyleCnt="0"/>
      <dgm:spPr/>
    </dgm:pt>
    <dgm:pt modelId="{FADA57EC-8EFE-429C-8172-43474534CA3E}" type="pres">
      <dgm:prSet presAssocID="{F5B24826-BC3E-4181-9BFB-0DDEB099DCF4}" presName="textNode" presStyleLbl="node1" presStyleIdx="4" presStyleCnt="7">
        <dgm:presLayoutVars>
          <dgm:bulletEnabled val="1"/>
        </dgm:presLayoutVars>
      </dgm:prSet>
      <dgm:spPr/>
    </dgm:pt>
    <dgm:pt modelId="{CFA28027-5A31-4491-BD1E-F1A37CD8A628}" type="pres">
      <dgm:prSet presAssocID="{C719D627-7D4B-494E-AACC-30B1BC907B8A}" presName="sibTrans" presStyleCnt="0"/>
      <dgm:spPr/>
    </dgm:pt>
    <dgm:pt modelId="{BBE83730-E4C1-448E-B515-658A8B6A3F95}" type="pres">
      <dgm:prSet presAssocID="{1EA97062-7107-47BE-8FED-53216F9EBEBB}" presName="textNode" presStyleLbl="node1" presStyleIdx="5" presStyleCnt="7">
        <dgm:presLayoutVars>
          <dgm:bulletEnabled val="1"/>
        </dgm:presLayoutVars>
      </dgm:prSet>
      <dgm:spPr/>
    </dgm:pt>
    <dgm:pt modelId="{CC2487BB-79F5-42C8-960C-209EC21541AC}" type="pres">
      <dgm:prSet presAssocID="{D10E5065-3E86-42CA-8F90-D7C63AFCD367}" presName="sibTrans" presStyleCnt="0"/>
      <dgm:spPr/>
    </dgm:pt>
    <dgm:pt modelId="{0C280396-711F-4F6B-AE7B-DB2B4290EE08}" type="pres">
      <dgm:prSet presAssocID="{C8B4793A-6227-4630-BA4A-5A621C40EA5E}" presName="textNode" presStyleLbl="node1" presStyleIdx="6" presStyleCnt="7">
        <dgm:presLayoutVars>
          <dgm:bulletEnabled val="1"/>
        </dgm:presLayoutVars>
      </dgm:prSet>
      <dgm:spPr/>
    </dgm:pt>
  </dgm:ptLst>
  <dgm:cxnLst>
    <dgm:cxn modelId="{E4A75DE0-839F-4EE6-BB06-0F3A231B8626}" srcId="{D23BB26E-619A-4555-A064-0BDA15CB5002}" destId="{1EA97062-7107-47BE-8FED-53216F9EBEBB}" srcOrd="5" destOrd="0" parTransId="{A5F01EF1-6893-42C6-B3F6-4CE93471A539}" sibTransId="{D10E5065-3E86-42CA-8F90-D7C63AFCD367}"/>
    <dgm:cxn modelId="{C8730018-7D96-436F-AE86-D4819851AE01}" type="presOf" srcId="{6BBDED40-56D0-4707-BACD-BA0AA353A0FA}" destId="{39C1D780-A320-4859-8DF8-63241B1FDEC8}" srcOrd="0" destOrd="0" presId="urn:microsoft.com/office/officeart/2005/8/layout/hProcess9"/>
    <dgm:cxn modelId="{169BCFED-33D2-4A69-8ABD-AE768FD97C97}" type="presOf" srcId="{D23BB26E-619A-4555-A064-0BDA15CB5002}" destId="{FAB166A9-61C5-4EDB-AEB8-55CF2D4E6D6F}" srcOrd="0" destOrd="0" presId="urn:microsoft.com/office/officeart/2005/8/layout/hProcess9"/>
    <dgm:cxn modelId="{B7EDC86C-A3E9-4B5F-A905-998E6F9404C3}" srcId="{D23BB26E-619A-4555-A064-0BDA15CB5002}" destId="{956E16B7-D7F7-4925-8DD8-01AAEDD1252B}" srcOrd="2" destOrd="0" parTransId="{8A1E9B1D-7724-4BA7-AB7E-8B997B3BEE4D}" sibTransId="{D82CC416-E531-4C33-9690-E0A670AA24C5}"/>
    <dgm:cxn modelId="{356A4A9E-EFD3-4C57-8AB2-9BDA722B03D7}" srcId="{D23BB26E-619A-4555-A064-0BDA15CB5002}" destId="{AEC2C389-0799-4950-9FD5-A5D952B2C1FA}" srcOrd="3" destOrd="0" parTransId="{FF5AADF2-22D6-4D07-BAA8-1EA4F5C94C50}" sibTransId="{EC174EDF-CBAE-4504-8AC5-721880EEA4AD}"/>
    <dgm:cxn modelId="{C9CE8171-97E1-4C2B-AF0C-C3F92C9711A4}" type="presOf" srcId="{272C9AC8-37C4-4B31-BBE0-F26F3C1ADD26}" destId="{0AC99025-5985-402B-A7E4-663D8F9DC180}" srcOrd="0" destOrd="0" presId="urn:microsoft.com/office/officeart/2005/8/layout/hProcess9"/>
    <dgm:cxn modelId="{515D8BB9-0619-41AF-A3EF-ED8F3AC7DDDC}" srcId="{D23BB26E-619A-4555-A064-0BDA15CB5002}" destId="{6BBDED40-56D0-4707-BACD-BA0AA353A0FA}" srcOrd="1" destOrd="0" parTransId="{ECB31C77-4440-4A5C-8ABC-2C2CC5F54E80}" sibTransId="{DAC2E0C4-962B-4EF1-993E-5978848F9830}"/>
    <dgm:cxn modelId="{1041BE0D-EB35-4139-8F8E-3E3C4D632D67}" srcId="{D23BB26E-619A-4555-A064-0BDA15CB5002}" destId="{F5B24826-BC3E-4181-9BFB-0DDEB099DCF4}" srcOrd="4" destOrd="0" parTransId="{5E204632-740E-4273-B6CB-F1A551A4DC5D}" sibTransId="{C719D627-7D4B-494E-AACC-30B1BC907B8A}"/>
    <dgm:cxn modelId="{E26EBEE2-FBEC-4DFE-9343-503B7E4FEC45}" type="presOf" srcId="{1EA97062-7107-47BE-8FED-53216F9EBEBB}" destId="{BBE83730-E4C1-448E-B515-658A8B6A3F95}" srcOrd="0" destOrd="0" presId="urn:microsoft.com/office/officeart/2005/8/layout/hProcess9"/>
    <dgm:cxn modelId="{8A73E6EA-5F6D-44EE-9465-ECDDD534EA6B}" type="presOf" srcId="{F5B24826-BC3E-4181-9BFB-0DDEB099DCF4}" destId="{FADA57EC-8EFE-429C-8172-43474534CA3E}" srcOrd="0" destOrd="0" presId="urn:microsoft.com/office/officeart/2005/8/layout/hProcess9"/>
    <dgm:cxn modelId="{3B31A325-9FA0-4758-84C9-5F5113FFAC5D}" type="presOf" srcId="{AEC2C389-0799-4950-9FD5-A5D952B2C1FA}" destId="{936E254E-5FD1-43C2-AC8F-A89AA776D837}" srcOrd="0" destOrd="0" presId="urn:microsoft.com/office/officeart/2005/8/layout/hProcess9"/>
    <dgm:cxn modelId="{DAC38035-147A-42B4-822A-313E60D9F3F6}" type="presOf" srcId="{C8B4793A-6227-4630-BA4A-5A621C40EA5E}" destId="{0C280396-711F-4F6B-AE7B-DB2B4290EE08}" srcOrd="0" destOrd="0" presId="urn:microsoft.com/office/officeart/2005/8/layout/hProcess9"/>
    <dgm:cxn modelId="{C2799D57-D90E-4AEA-B419-85B564398402}" srcId="{D23BB26E-619A-4555-A064-0BDA15CB5002}" destId="{C8B4793A-6227-4630-BA4A-5A621C40EA5E}" srcOrd="6" destOrd="0" parTransId="{D479478D-D46E-4078-9B54-D8A05E730214}" sibTransId="{957B9FEB-8F30-475A-93E7-68C4E5B05C4A}"/>
    <dgm:cxn modelId="{64812E1D-749C-4F00-9BCF-9B61BB792571}" srcId="{D23BB26E-619A-4555-A064-0BDA15CB5002}" destId="{272C9AC8-37C4-4B31-BBE0-F26F3C1ADD26}" srcOrd="0" destOrd="0" parTransId="{C68132D8-12F8-461B-BBFF-770660FA90A9}" sibTransId="{4BC1CDE9-457B-4B6E-A143-12BC5EBB197D}"/>
    <dgm:cxn modelId="{57B3EE18-FC5A-4D10-98E9-C4025AF203D2}" type="presOf" srcId="{956E16B7-D7F7-4925-8DD8-01AAEDD1252B}" destId="{E354E72B-3A17-4C9D-9C86-0612838F5515}" srcOrd="0" destOrd="0" presId="urn:microsoft.com/office/officeart/2005/8/layout/hProcess9"/>
    <dgm:cxn modelId="{140FF0E7-0568-4C1D-AAD4-8A5298CF7E01}" type="presParOf" srcId="{FAB166A9-61C5-4EDB-AEB8-55CF2D4E6D6F}" destId="{8D7D3E65-BE30-4AF0-A573-59ACA43502A2}" srcOrd="0" destOrd="0" presId="urn:microsoft.com/office/officeart/2005/8/layout/hProcess9"/>
    <dgm:cxn modelId="{AB1F7B68-BD4B-4F1A-9C02-D16A93081157}" type="presParOf" srcId="{FAB166A9-61C5-4EDB-AEB8-55CF2D4E6D6F}" destId="{95F00B83-503F-4177-A137-11493177138F}" srcOrd="1" destOrd="0" presId="urn:microsoft.com/office/officeart/2005/8/layout/hProcess9"/>
    <dgm:cxn modelId="{1B6ABED4-F3FD-435D-B446-FCEC71219190}" type="presParOf" srcId="{95F00B83-503F-4177-A137-11493177138F}" destId="{0AC99025-5985-402B-A7E4-663D8F9DC180}" srcOrd="0" destOrd="0" presId="urn:microsoft.com/office/officeart/2005/8/layout/hProcess9"/>
    <dgm:cxn modelId="{33F93AAE-2126-440C-B2AE-59748EE34561}" type="presParOf" srcId="{95F00B83-503F-4177-A137-11493177138F}" destId="{095DB4E3-00E4-44AB-BC3D-293142118280}" srcOrd="1" destOrd="0" presId="urn:microsoft.com/office/officeart/2005/8/layout/hProcess9"/>
    <dgm:cxn modelId="{027F6B08-9052-4B91-9E4D-A9579EF687BA}" type="presParOf" srcId="{95F00B83-503F-4177-A137-11493177138F}" destId="{39C1D780-A320-4859-8DF8-63241B1FDEC8}" srcOrd="2" destOrd="0" presId="urn:microsoft.com/office/officeart/2005/8/layout/hProcess9"/>
    <dgm:cxn modelId="{678B3EE1-24C0-42B5-A8EB-0B7789173F41}" type="presParOf" srcId="{95F00B83-503F-4177-A137-11493177138F}" destId="{42BC60D3-F50D-488A-8C11-224C0772DAC7}" srcOrd="3" destOrd="0" presId="urn:microsoft.com/office/officeart/2005/8/layout/hProcess9"/>
    <dgm:cxn modelId="{33D91CBD-973E-4DC2-8C37-3FE6936539A0}" type="presParOf" srcId="{95F00B83-503F-4177-A137-11493177138F}" destId="{E354E72B-3A17-4C9D-9C86-0612838F5515}" srcOrd="4" destOrd="0" presId="urn:microsoft.com/office/officeart/2005/8/layout/hProcess9"/>
    <dgm:cxn modelId="{3CE1B0BF-A9EA-4D37-A515-FC3B8269388C}" type="presParOf" srcId="{95F00B83-503F-4177-A137-11493177138F}" destId="{EBBB4693-CC8B-466B-838D-3458EC89F394}" srcOrd="5" destOrd="0" presId="urn:microsoft.com/office/officeart/2005/8/layout/hProcess9"/>
    <dgm:cxn modelId="{CD45DC72-89BE-4ABD-AE19-B2ED18600C68}" type="presParOf" srcId="{95F00B83-503F-4177-A137-11493177138F}" destId="{936E254E-5FD1-43C2-AC8F-A89AA776D837}" srcOrd="6" destOrd="0" presId="urn:microsoft.com/office/officeart/2005/8/layout/hProcess9"/>
    <dgm:cxn modelId="{354B9C07-E403-4CB2-9675-720A36C4E8F2}" type="presParOf" srcId="{95F00B83-503F-4177-A137-11493177138F}" destId="{28DC865C-6744-45C6-83CC-C28011AD38C5}" srcOrd="7" destOrd="0" presId="urn:microsoft.com/office/officeart/2005/8/layout/hProcess9"/>
    <dgm:cxn modelId="{2D0CE3EF-ABAD-442A-89D6-1EB7386837F9}" type="presParOf" srcId="{95F00B83-503F-4177-A137-11493177138F}" destId="{FADA57EC-8EFE-429C-8172-43474534CA3E}" srcOrd="8" destOrd="0" presId="urn:microsoft.com/office/officeart/2005/8/layout/hProcess9"/>
    <dgm:cxn modelId="{56CFB2D8-C586-49DF-953E-5E655F13FB1E}" type="presParOf" srcId="{95F00B83-503F-4177-A137-11493177138F}" destId="{CFA28027-5A31-4491-BD1E-F1A37CD8A628}" srcOrd="9" destOrd="0" presId="urn:microsoft.com/office/officeart/2005/8/layout/hProcess9"/>
    <dgm:cxn modelId="{5E85E4EA-0402-4243-9825-526C1F8CBC26}" type="presParOf" srcId="{95F00B83-503F-4177-A137-11493177138F}" destId="{BBE83730-E4C1-448E-B515-658A8B6A3F95}" srcOrd="10" destOrd="0" presId="urn:microsoft.com/office/officeart/2005/8/layout/hProcess9"/>
    <dgm:cxn modelId="{41127DD3-1112-4E0F-A657-885BE1598238}" type="presParOf" srcId="{95F00B83-503F-4177-A137-11493177138F}" destId="{CC2487BB-79F5-42C8-960C-209EC21541AC}" srcOrd="11" destOrd="0" presId="urn:microsoft.com/office/officeart/2005/8/layout/hProcess9"/>
    <dgm:cxn modelId="{D8845C8D-9F72-464B-B0EA-2CDF4139F0AF}" type="presParOf" srcId="{95F00B83-503F-4177-A137-11493177138F}" destId="{0C280396-711F-4F6B-AE7B-DB2B4290EE08}"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D3E65-BE30-4AF0-A573-59ACA43502A2}">
      <dsp:nvSpPr>
        <dsp:cNvPr id="0" name=""/>
        <dsp:cNvSpPr/>
      </dsp:nvSpPr>
      <dsp:spPr>
        <a:xfrm>
          <a:off x="566249" y="0"/>
          <a:ext cx="6671541" cy="374441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C99025-5985-402B-A7E4-663D8F9DC180}">
      <dsp:nvSpPr>
        <dsp:cNvPr id="0" name=""/>
        <dsp:cNvSpPr/>
      </dsp:nvSpPr>
      <dsp:spPr>
        <a:xfrm>
          <a:off x="1532" y="1123324"/>
          <a:ext cx="980725" cy="1497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49407" y="1171199"/>
        <a:ext cx="884975" cy="1402016"/>
      </dsp:txXfrm>
    </dsp:sp>
    <dsp:sp modelId="{39C1D780-A320-4859-8DF8-63241B1FDEC8}">
      <dsp:nvSpPr>
        <dsp:cNvPr id="0" name=""/>
        <dsp:cNvSpPr/>
      </dsp:nvSpPr>
      <dsp:spPr>
        <a:xfrm>
          <a:off x="1145713" y="1123324"/>
          <a:ext cx="980725" cy="1497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1193588" y="1171199"/>
        <a:ext cx="884975" cy="1402016"/>
      </dsp:txXfrm>
    </dsp:sp>
    <dsp:sp modelId="{E354E72B-3A17-4C9D-9C86-0612838F5515}">
      <dsp:nvSpPr>
        <dsp:cNvPr id="0" name=""/>
        <dsp:cNvSpPr/>
      </dsp:nvSpPr>
      <dsp:spPr>
        <a:xfrm>
          <a:off x="2289893" y="1123324"/>
          <a:ext cx="980725" cy="1497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 </a:t>
          </a:r>
        </a:p>
      </dsp:txBody>
      <dsp:txXfrm>
        <a:off x="2337768" y="1171199"/>
        <a:ext cx="884975" cy="1402016"/>
      </dsp:txXfrm>
    </dsp:sp>
    <dsp:sp modelId="{936E254E-5FD1-43C2-AC8F-A89AA776D837}">
      <dsp:nvSpPr>
        <dsp:cNvPr id="0" name=""/>
        <dsp:cNvSpPr/>
      </dsp:nvSpPr>
      <dsp:spPr>
        <a:xfrm>
          <a:off x="3434073" y="1123324"/>
          <a:ext cx="980725" cy="1497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 </a:t>
          </a:r>
        </a:p>
      </dsp:txBody>
      <dsp:txXfrm>
        <a:off x="3481948" y="1171199"/>
        <a:ext cx="884975" cy="1402016"/>
      </dsp:txXfrm>
    </dsp:sp>
    <dsp:sp modelId="{FADA57EC-8EFE-429C-8172-43474534CA3E}">
      <dsp:nvSpPr>
        <dsp:cNvPr id="0" name=""/>
        <dsp:cNvSpPr/>
      </dsp:nvSpPr>
      <dsp:spPr>
        <a:xfrm>
          <a:off x="4578253" y="1123324"/>
          <a:ext cx="980725" cy="1497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 </a:t>
          </a:r>
        </a:p>
      </dsp:txBody>
      <dsp:txXfrm>
        <a:off x="4626128" y="1171199"/>
        <a:ext cx="884975" cy="1402016"/>
      </dsp:txXfrm>
    </dsp:sp>
    <dsp:sp modelId="{BBE83730-E4C1-448E-B515-658A8B6A3F95}">
      <dsp:nvSpPr>
        <dsp:cNvPr id="0" name=""/>
        <dsp:cNvSpPr/>
      </dsp:nvSpPr>
      <dsp:spPr>
        <a:xfrm>
          <a:off x="5722433" y="1123324"/>
          <a:ext cx="980725" cy="1497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 </a:t>
          </a:r>
        </a:p>
      </dsp:txBody>
      <dsp:txXfrm>
        <a:off x="5770308" y="1171199"/>
        <a:ext cx="884975" cy="1402016"/>
      </dsp:txXfrm>
    </dsp:sp>
    <dsp:sp modelId="{0C280396-711F-4F6B-AE7B-DB2B4290EE08}">
      <dsp:nvSpPr>
        <dsp:cNvPr id="0" name=""/>
        <dsp:cNvSpPr/>
      </dsp:nvSpPr>
      <dsp:spPr>
        <a:xfrm>
          <a:off x="6866613" y="1123324"/>
          <a:ext cx="980725" cy="14977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   </a:t>
          </a:r>
        </a:p>
      </dsp:txBody>
      <dsp:txXfrm>
        <a:off x="6914488" y="1171199"/>
        <a:ext cx="884975" cy="1402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D3E65-BE30-4AF0-A573-59ACA43502A2}">
      <dsp:nvSpPr>
        <dsp:cNvPr id="0" name=""/>
        <dsp:cNvSpPr/>
      </dsp:nvSpPr>
      <dsp:spPr>
        <a:xfrm>
          <a:off x="633783" y="0"/>
          <a:ext cx="7467229" cy="403244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C99025-5985-402B-A7E4-663D8F9DC180}">
      <dsp:nvSpPr>
        <dsp:cNvPr id="0" name=""/>
        <dsp:cNvSpPr/>
      </dsp:nvSpPr>
      <dsp:spPr>
        <a:xfrm>
          <a:off x="1715" y="1209734"/>
          <a:ext cx="1097693" cy="161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err="1"/>
            <a:t>Producc</a:t>
          </a:r>
          <a:r>
            <a:rPr lang="es-ES" sz="1600" kern="1200" dirty="0"/>
            <a:t> Primaria </a:t>
          </a:r>
        </a:p>
      </dsp:txBody>
      <dsp:txXfrm>
        <a:off x="55300" y="1263319"/>
        <a:ext cx="990523" cy="1505809"/>
      </dsp:txXfrm>
    </dsp:sp>
    <dsp:sp modelId="{39C1D780-A320-4859-8DF8-63241B1FDEC8}">
      <dsp:nvSpPr>
        <dsp:cNvPr id="0" name=""/>
        <dsp:cNvSpPr/>
      </dsp:nvSpPr>
      <dsp:spPr>
        <a:xfrm>
          <a:off x="1282357" y="1209734"/>
          <a:ext cx="1097693" cy="161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err="1"/>
            <a:t>Transport</a:t>
          </a:r>
          <a:endParaRPr lang="es-ES" sz="1600" kern="1200" dirty="0"/>
        </a:p>
      </dsp:txBody>
      <dsp:txXfrm>
        <a:off x="1335942" y="1263319"/>
        <a:ext cx="990523" cy="1505809"/>
      </dsp:txXfrm>
    </dsp:sp>
    <dsp:sp modelId="{E354E72B-3A17-4C9D-9C86-0612838F5515}">
      <dsp:nvSpPr>
        <dsp:cNvPr id="0" name=""/>
        <dsp:cNvSpPr/>
      </dsp:nvSpPr>
      <dsp:spPr>
        <a:xfrm>
          <a:off x="2562999" y="1209734"/>
          <a:ext cx="1097693" cy="161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t>Empaque </a:t>
          </a:r>
        </a:p>
      </dsp:txBody>
      <dsp:txXfrm>
        <a:off x="2616584" y="1263319"/>
        <a:ext cx="990523" cy="1505809"/>
      </dsp:txXfrm>
    </dsp:sp>
    <dsp:sp modelId="{936E254E-5FD1-43C2-AC8F-A89AA776D837}">
      <dsp:nvSpPr>
        <dsp:cNvPr id="0" name=""/>
        <dsp:cNvSpPr/>
      </dsp:nvSpPr>
      <dsp:spPr>
        <a:xfrm>
          <a:off x="3843641" y="1209734"/>
          <a:ext cx="1097693" cy="161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t>Almacenamiento </a:t>
          </a:r>
        </a:p>
      </dsp:txBody>
      <dsp:txXfrm>
        <a:off x="3897226" y="1263319"/>
        <a:ext cx="990523" cy="1505809"/>
      </dsp:txXfrm>
    </dsp:sp>
    <dsp:sp modelId="{FADA57EC-8EFE-429C-8172-43474534CA3E}">
      <dsp:nvSpPr>
        <dsp:cNvPr id="0" name=""/>
        <dsp:cNvSpPr/>
      </dsp:nvSpPr>
      <dsp:spPr>
        <a:xfrm>
          <a:off x="5124283" y="1209734"/>
          <a:ext cx="1097693" cy="161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err="1"/>
            <a:t>Transport</a:t>
          </a:r>
          <a:endParaRPr lang="es-ES" sz="1600" kern="1200" dirty="0"/>
        </a:p>
      </dsp:txBody>
      <dsp:txXfrm>
        <a:off x="5177868" y="1263319"/>
        <a:ext cx="990523" cy="1505809"/>
      </dsp:txXfrm>
    </dsp:sp>
    <dsp:sp modelId="{BBE83730-E4C1-448E-B515-658A8B6A3F95}">
      <dsp:nvSpPr>
        <dsp:cNvPr id="0" name=""/>
        <dsp:cNvSpPr/>
      </dsp:nvSpPr>
      <dsp:spPr>
        <a:xfrm>
          <a:off x="6404925" y="1209734"/>
          <a:ext cx="1097693" cy="161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t>Comercialización </a:t>
          </a:r>
        </a:p>
      </dsp:txBody>
      <dsp:txXfrm>
        <a:off x="6458510" y="1263319"/>
        <a:ext cx="990523" cy="1505809"/>
      </dsp:txXfrm>
    </dsp:sp>
    <dsp:sp modelId="{0C280396-711F-4F6B-AE7B-DB2B4290EE08}">
      <dsp:nvSpPr>
        <dsp:cNvPr id="0" name=""/>
        <dsp:cNvSpPr/>
      </dsp:nvSpPr>
      <dsp:spPr>
        <a:xfrm>
          <a:off x="7685567" y="1209734"/>
          <a:ext cx="1097693" cy="1612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t>Consumo   </a:t>
          </a:r>
        </a:p>
      </dsp:txBody>
      <dsp:txXfrm>
        <a:off x="7739152" y="1263319"/>
        <a:ext cx="990523" cy="15058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CE9776-71BF-4A5E-95CF-8362F4DC5A39}" type="datetimeFigureOut">
              <a:rPr lang="es-AR" smtClean="0"/>
              <a:t>14/11/2019</a:t>
            </a:fld>
            <a:endParaRPr lang="es-AR"/>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9C251C-343B-4520-A2AA-B5677138E035}" type="slidenum">
              <a:rPr lang="es-AR" smtClean="0"/>
              <a:t>‹Nº›</a:t>
            </a:fld>
            <a:endParaRPr lang="es-AR"/>
          </a:p>
        </p:txBody>
      </p:sp>
    </p:spTree>
    <p:extLst>
      <p:ext uri="{BB962C8B-B14F-4D97-AF65-F5344CB8AC3E}">
        <p14:creationId xmlns:p14="http://schemas.microsoft.com/office/powerpoint/2010/main" val="3946906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C3DB0-565C-45DE-B5F6-34DA5DDFE475}" type="datetimeFigureOut">
              <a:rPr lang="es-AR" smtClean="0"/>
              <a:t>14/11/2019</a:t>
            </a:fld>
            <a:endParaRPr lang="es-AR"/>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7343F-99A5-4CCD-B9A9-DE376DD657DC}" type="slidenum">
              <a:rPr lang="es-AR" smtClean="0"/>
              <a:t>‹Nº›</a:t>
            </a:fld>
            <a:endParaRPr lang="es-AR"/>
          </a:p>
        </p:txBody>
      </p:sp>
    </p:spTree>
    <p:extLst>
      <p:ext uri="{BB962C8B-B14F-4D97-AF65-F5344CB8AC3E}">
        <p14:creationId xmlns:p14="http://schemas.microsoft.com/office/powerpoint/2010/main" val="4069579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s-AR" dirty="0"/>
              <a:t>GFSI: </a:t>
            </a:r>
            <a:r>
              <a:rPr lang="es-ES" sz="1200" dirty="0">
                <a:solidFill>
                  <a:srgbClr val="262626"/>
                </a:solidFill>
                <a:latin typeface="Roboto"/>
                <a:ea typeface="Roboto"/>
                <a:cs typeface="Roboto"/>
                <a:sym typeface="Roboto"/>
              </a:rPr>
              <a:t>Creada en el año 2000 a raíz de una directiva de </a:t>
            </a:r>
            <a:r>
              <a:rPr lang="es-ES" sz="1200" dirty="0" err="1">
                <a:solidFill>
                  <a:srgbClr val="262626"/>
                </a:solidFill>
                <a:latin typeface="Roboto"/>
                <a:ea typeface="Roboto"/>
                <a:cs typeface="Roboto"/>
                <a:sym typeface="Roboto"/>
              </a:rPr>
              <a:t>CEO’s</a:t>
            </a:r>
            <a:r>
              <a:rPr lang="es-ES" sz="1200" dirty="0">
                <a:solidFill>
                  <a:srgbClr val="262626"/>
                </a:solidFill>
                <a:latin typeface="Roboto"/>
                <a:ea typeface="Roboto"/>
                <a:cs typeface="Roboto"/>
                <a:sym typeface="Roboto"/>
              </a:rPr>
              <a:t> de empresas alimentarias, debido a las siguientes preocupaciones:</a:t>
            </a:r>
          </a:p>
          <a:p>
            <a:pPr lvl="0" indent="355600" rtl="0">
              <a:spcBef>
                <a:spcPts val="0"/>
              </a:spcBef>
              <a:buClr>
                <a:schemeClr val="dk1"/>
              </a:buClr>
              <a:buFont typeface="Arial"/>
              <a:buNone/>
            </a:pPr>
            <a:endParaRPr lang="es-ES" sz="1200" dirty="0">
              <a:solidFill>
                <a:srgbClr val="262626"/>
              </a:solidFill>
              <a:latin typeface="Roboto"/>
              <a:ea typeface="Roboto"/>
              <a:cs typeface="Roboto"/>
              <a:sym typeface="Roboto"/>
            </a:endParaRPr>
          </a:p>
          <a:p>
            <a:pPr lvl="0">
              <a:spcBef>
                <a:spcPts val="0"/>
              </a:spcBef>
              <a:buNone/>
            </a:pPr>
            <a:r>
              <a:rPr lang="es-ES" sz="1200" dirty="0">
                <a:solidFill>
                  <a:schemeClr val="accent6"/>
                </a:solidFill>
                <a:highlight>
                  <a:srgbClr val="FFFFFF"/>
                </a:highlight>
                <a:latin typeface="Roboto"/>
                <a:ea typeface="Roboto"/>
                <a:cs typeface="Roboto"/>
                <a:sym typeface="Roboto"/>
              </a:rPr>
              <a:t> • </a:t>
            </a:r>
            <a:r>
              <a:rPr lang="es-ES" sz="1200" dirty="0">
                <a:solidFill>
                  <a:srgbClr val="262626"/>
                </a:solidFill>
                <a:latin typeface="Roboto"/>
                <a:ea typeface="Roboto"/>
                <a:cs typeface="Roboto"/>
                <a:sym typeface="Roboto"/>
              </a:rPr>
              <a:t>Las crisis de seguridad alimentaria</a:t>
            </a:r>
          </a:p>
          <a:p>
            <a:pPr lvl="0">
              <a:spcBef>
                <a:spcPts val="0"/>
              </a:spcBef>
              <a:buNone/>
            </a:pPr>
            <a:r>
              <a:rPr lang="es-ES" sz="1200" dirty="0">
                <a:solidFill>
                  <a:schemeClr val="accent6"/>
                </a:solidFill>
                <a:latin typeface="Roboto"/>
                <a:ea typeface="Roboto"/>
                <a:cs typeface="Roboto"/>
                <a:sym typeface="Roboto"/>
              </a:rPr>
              <a:t> • </a:t>
            </a:r>
            <a:r>
              <a:rPr lang="es-ES" sz="1200" dirty="0">
                <a:solidFill>
                  <a:srgbClr val="262626"/>
                </a:solidFill>
                <a:latin typeface="Roboto"/>
                <a:ea typeface="Roboto"/>
                <a:cs typeface="Roboto"/>
                <a:sym typeface="Roboto"/>
              </a:rPr>
              <a:t>Proliferación de planes individuales de minoristas</a:t>
            </a:r>
          </a:p>
          <a:p>
            <a:pPr lvl="0">
              <a:spcBef>
                <a:spcPts val="0"/>
              </a:spcBef>
              <a:buNone/>
            </a:pPr>
            <a:r>
              <a:rPr lang="es-ES" sz="1200" dirty="0">
                <a:solidFill>
                  <a:schemeClr val="accent6"/>
                </a:solidFill>
                <a:latin typeface="Roboto"/>
                <a:ea typeface="Roboto"/>
                <a:cs typeface="Roboto"/>
                <a:sym typeface="Roboto"/>
              </a:rPr>
              <a:t> • </a:t>
            </a:r>
            <a:r>
              <a:rPr lang="es-ES" sz="1200" dirty="0">
                <a:solidFill>
                  <a:srgbClr val="262626"/>
                </a:solidFill>
                <a:latin typeface="Roboto"/>
                <a:ea typeface="Roboto"/>
                <a:cs typeface="Roboto"/>
                <a:sym typeface="Roboto"/>
              </a:rPr>
              <a:t>La sobrecarga a los proveedores y productores debido a auditorías frecuentes</a:t>
            </a:r>
          </a:p>
          <a:p>
            <a:pPr lvl="0">
              <a:spcBef>
                <a:spcPts val="0"/>
              </a:spcBef>
              <a:buNone/>
            </a:pPr>
            <a:endParaRPr lang="es-ES" sz="1200" dirty="0">
              <a:solidFill>
                <a:srgbClr val="262626"/>
              </a:solidFill>
              <a:latin typeface="Roboto"/>
              <a:ea typeface="Roboto"/>
              <a:cs typeface="Roboto"/>
              <a:sym typeface="Roboto"/>
            </a:endParaRPr>
          </a:p>
          <a:p>
            <a:pPr lvl="0" algn="ctr" rtl="0">
              <a:spcBef>
                <a:spcPts val="0"/>
              </a:spcBef>
              <a:buClr>
                <a:schemeClr val="dk1"/>
              </a:buClr>
              <a:buSzPct val="50000"/>
              <a:buFont typeface="Arial"/>
              <a:buNone/>
            </a:pPr>
            <a:r>
              <a:rPr lang="es-ES" sz="1200" i="1" dirty="0">
                <a:solidFill>
                  <a:srgbClr val="262626"/>
                </a:solidFill>
                <a:latin typeface="Roboto"/>
                <a:ea typeface="Roboto"/>
                <a:cs typeface="Roboto"/>
                <a:sym typeface="Roboto"/>
              </a:rPr>
              <a:t>La falta de eficiencia y altos costos en la cadena de suministro de alimentos</a:t>
            </a:r>
          </a:p>
          <a:p>
            <a:pPr lvl="0">
              <a:spcBef>
                <a:spcPts val="0"/>
              </a:spcBef>
              <a:buNone/>
            </a:pPr>
            <a:endParaRPr dirty="0"/>
          </a:p>
        </p:txBody>
      </p:sp>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559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a:solidFill>
                  <a:schemeClr val="tx1"/>
                </a:solidFill>
                <a:effectLst/>
                <a:latin typeface="+mn-lt"/>
                <a:ea typeface="+mn-ea"/>
                <a:cs typeface="+mn-cs"/>
              </a:rPr>
              <a:t>ISO/TS 22002-1, proporciona a los participantes una  clara referencia de los prerrequisitos utilizados en la Norma ISO 22000, específicamente en la cláusula 7.2.3 del mismo. </a:t>
            </a:r>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50</a:t>
            </a:fld>
            <a:endParaRPr lang="es-AR"/>
          </a:p>
        </p:txBody>
      </p:sp>
    </p:spTree>
    <p:extLst>
      <p:ext uri="{BB962C8B-B14F-4D97-AF65-F5344CB8AC3E}">
        <p14:creationId xmlns:p14="http://schemas.microsoft.com/office/powerpoint/2010/main" val="3928991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ISO/TS 22002-1, proporciona a los participantes una clara referencia de los prerrequisitos utilizados en la Norma ISO 22000, específicamente en la cláusula 7.2.3 del mismo.</a:t>
            </a:r>
            <a:endParaRPr lang="es-AR" dirty="0"/>
          </a:p>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51</a:t>
            </a:fld>
            <a:endParaRPr lang="es-AR"/>
          </a:p>
        </p:txBody>
      </p:sp>
    </p:spTree>
    <p:extLst>
      <p:ext uri="{BB962C8B-B14F-4D97-AF65-F5344CB8AC3E}">
        <p14:creationId xmlns:p14="http://schemas.microsoft.com/office/powerpoint/2010/main" val="261597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Falta</a:t>
            </a:r>
            <a:r>
              <a:rPr lang="es-AR" baseline="0" dirty="0"/>
              <a:t> responsable y método de verificación</a:t>
            </a:r>
          </a:p>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59</a:t>
            </a:fld>
            <a:endParaRPr lang="es-AR"/>
          </a:p>
        </p:txBody>
      </p:sp>
    </p:spTree>
    <p:extLst>
      <p:ext uri="{BB962C8B-B14F-4D97-AF65-F5344CB8AC3E}">
        <p14:creationId xmlns:p14="http://schemas.microsoft.com/office/powerpoint/2010/main" val="2259069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68</a:t>
            </a:fld>
            <a:endParaRPr lang="es-AR"/>
          </a:p>
        </p:txBody>
      </p:sp>
    </p:spTree>
    <p:extLst>
      <p:ext uri="{BB962C8B-B14F-4D97-AF65-F5344CB8AC3E}">
        <p14:creationId xmlns:p14="http://schemas.microsoft.com/office/powerpoint/2010/main" val="567357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80</a:t>
            </a:fld>
            <a:endParaRPr lang="es-AR"/>
          </a:p>
        </p:txBody>
      </p:sp>
    </p:spTree>
    <p:extLst>
      <p:ext uri="{BB962C8B-B14F-4D97-AF65-F5344CB8AC3E}">
        <p14:creationId xmlns:p14="http://schemas.microsoft.com/office/powerpoint/2010/main" val="2062830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82</a:t>
            </a:fld>
            <a:endParaRPr lang="es-AR"/>
          </a:p>
        </p:txBody>
      </p:sp>
    </p:spTree>
    <p:extLst>
      <p:ext uri="{BB962C8B-B14F-4D97-AF65-F5344CB8AC3E}">
        <p14:creationId xmlns:p14="http://schemas.microsoft.com/office/powerpoint/2010/main" val="4021039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ZONA DE OBSERVACIÓN DE MUESTRAS: en una habitación se encontraba fruta de todos los clientes y se mantenía en observación hasta la fecha en que se recomienda el consumo en supermercado. Se realiza seguimiento de la fruta para verificar cómo se comporta hasta la fecha de su vencimiento. </a:t>
            </a:r>
            <a:endParaRPr lang="es-AR" sz="1200" kern="1200" dirty="0">
              <a:solidFill>
                <a:schemeClr val="tx1"/>
              </a:solidFill>
              <a:effectLst/>
              <a:latin typeface="+mn-lt"/>
              <a:ea typeface="+mn-ea"/>
              <a:cs typeface="+mn-cs"/>
            </a:endParaRPr>
          </a:p>
          <a:p>
            <a:r>
              <a:rPr lang="es-AR" dirty="0"/>
              <a:t>También se someten a cámaras</a:t>
            </a:r>
            <a:r>
              <a:rPr lang="es-AR" baseline="0" dirty="0"/>
              <a:t> de maduración</a:t>
            </a:r>
          </a:p>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84</a:t>
            </a:fld>
            <a:endParaRPr lang="es-AR"/>
          </a:p>
        </p:txBody>
      </p:sp>
    </p:spTree>
    <p:extLst>
      <p:ext uri="{BB962C8B-B14F-4D97-AF65-F5344CB8AC3E}">
        <p14:creationId xmlns:p14="http://schemas.microsoft.com/office/powerpoint/2010/main" val="2181250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200" kern="1200" dirty="0">
                <a:solidFill>
                  <a:schemeClr val="tx1"/>
                </a:solidFill>
                <a:effectLst/>
                <a:latin typeface="+mn-lt"/>
                <a:ea typeface="+mn-ea"/>
                <a:cs typeface="+mn-cs"/>
              </a:rPr>
              <a:t>ZONA DE PROCESO:  las cestas son retiradas de las cajas y se colocan una por una sobre la cinta transportadora, se le toma el peso en forma automática  y se le coloca una red, junto con una etiqueta que detalla:</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Variedad</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País de procedencia</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Calibre</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Peso</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D.U. (</a:t>
            </a:r>
            <a:r>
              <a:rPr lang="es-ES" sz="1200" kern="1200" dirty="0" err="1">
                <a:solidFill>
                  <a:schemeClr val="tx1"/>
                </a:solidFill>
                <a:effectLst/>
                <a:latin typeface="+mn-lt"/>
                <a:ea typeface="+mn-ea"/>
                <a:cs typeface="+mn-cs"/>
              </a:rPr>
              <a:t>Displayed</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Until</a:t>
            </a:r>
            <a:r>
              <a:rPr lang="es-ES" sz="1200" kern="1200" dirty="0">
                <a:solidFill>
                  <a:schemeClr val="tx1"/>
                </a:solidFill>
                <a:effectLst/>
                <a:latin typeface="+mn-lt"/>
                <a:ea typeface="+mn-ea"/>
                <a:cs typeface="+mn-cs"/>
              </a:rPr>
              <a:t>: Fecha de caducidad)</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B.B. (</a:t>
            </a:r>
            <a:r>
              <a:rPr lang="es-ES" sz="1200" kern="1200" dirty="0" err="1">
                <a:solidFill>
                  <a:schemeClr val="tx1"/>
                </a:solidFill>
                <a:effectLst/>
                <a:latin typeface="+mn-lt"/>
                <a:ea typeface="+mn-ea"/>
                <a:cs typeface="+mn-cs"/>
              </a:rPr>
              <a:t>Best</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Before</a:t>
            </a:r>
            <a:r>
              <a:rPr lang="es-ES" sz="1200" kern="1200" dirty="0">
                <a:solidFill>
                  <a:schemeClr val="tx1"/>
                </a:solidFill>
                <a:effectLst/>
                <a:latin typeface="+mn-lt"/>
                <a:ea typeface="+mn-ea"/>
                <a:cs typeface="+mn-cs"/>
              </a:rPr>
              <a:t>: Fecha aconsejada para el cliente)</a:t>
            </a:r>
            <a:endParaRPr lang="es-A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b="1" dirty="0">
                <a:latin typeface="Arial" panose="020B0604020202020204" pitchFamily="34" charset="0"/>
                <a:ea typeface="Times New Roman" panose="02020603050405020304" pitchFamily="18" charset="0"/>
              </a:rPr>
              <a:t>Al final de la cinta se colocan las cestas en cajas nuevamente y se arman los pallets para su despacho al supermercado. </a:t>
            </a:r>
            <a:endParaRPr lang="es-AR" b="1" dirty="0">
              <a:latin typeface="Times New Roman" panose="02020603050405020304" pitchFamily="18" charset="0"/>
              <a:ea typeface="Times New Roman" panose="02020603050405020304" pitchFamily="18" charset="0"/>
            </a:endParaRPr>
          </a:p>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86</a:t>
            </a:fld>
            <a:endParaRPr lang="es-AR"/>
          </a:p>
        </p:txBody>
      </p:sp>
    </p:spTree>
    <p:extLst>
      <p:ext uri="{BB962C8B-B14F-4D97-AF65-F5344CB8AC3E}">
        <p14:creationId xmlns:p14="http://schemas.microsoft.com/office/powerpoint/2010/main" val="1200214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93</a:t>
            </a:fld>
            <a:endParaRPr lang="es-AR"/>
          </a:p>
        </p:txBody>
      </p:sp>
    </p:spTree>
    <p:extLst>
      <p:ext uri="{BB962C8B-B14F-4D97-AF65-F5344CB8AC3E}">
        <p14:creationId xmlns:p14="http://schemas.microsoft.com/office/powerpoint/2010/main" val="65455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TESCO NURTURE (previously known as TESCO NATURE'S CHOICE SCHEME) is a standard required from all fresh food producers around the world in order to provide fruit and vegetables to the supermarket chain TESCO in Europe.</a:t>
            </a:r>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9</a:t>
            </a:fld>
            <a:endParaRPr lang="es-AR"/>
          </a:p>
        </p:txBody>
      </p:sp>
    </p:spTree>
    <p:extLst>
      <p:ext uri="{BB962C8B-B14F-4D97-AF65-F5344CB8AC3E}">
        <p14:creationId xmlns:p14="http://schemas.microsoft.com/office/powerpoint/2010/main" val="1003637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lvl="0" indent="-342900" algn="just">
              <a:spcAft>
                <a:spcPts val="0"/>
              </a:spcAft>
              <a:buFont typeface="+mj-lt"/>
              <a:buAutoNum type="arabicPeriod"/>
              <a:tabLst>
                <a:tab pos="457200" algn="l"/>
              </a:tabLst>
            </a:pPr>
            <a:r>
              <a:rPr lang="es-ES" dirty="0">
                <a:latin typeface="Arial" panose="020B0604020202020204" pitchFamily="34" charset="0"/>
                <a:ea typeface="Times New Roman" panose="02020603050405020304" pitchFamily="18" charset="0"/>
              </a:rPr>
              <a:t>M&amp;S: es el supermercado mas chico, presenta muy alta calidad y los mas altos precios.  Los alimentos, de todas clases, se presentan en envases, fraccionados por porciones, casi listos para consumir.  La fruta se encuentra refrigerada en góndolas. Los precios son entre 1.5 y 2 libras envases con 300- 330 gr.</a:t>
            </a:r>
            <a:endParaRPr lang="es-AR"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s-ES" dirty="0" err="1">
                <a:latin typeface="Arial" panose="020B0604020202020204" pitchFamily="34" charset="0"/>
                <a:ea typeface="Times New Roman" panose="02020603050405020304" pitchFamily="18" charset="0"/>
              </a:rPr>
              <a:t>Tesco</a:t>
            </a:r>
            <a:r>
              <a:rPr lang="es-ES" dirty="0">
                <a:latin typeface="Arial" panose="020B0604020202020204" pitchFamily="34" charset="0"/>
                <a:ea typeface="Times New Roman" panose="02020603050405020304" pitchFamily="18" charset="0"/>
              </a:rPr>
              <a:t>: es el supermercado de mayor volumen en Inglaterra</a:t>
            </a:r>
            <a:endParaRPr lang="es-AR" dirty="0">
              <a:latin typeface="Times New Roman" panose="02020603050405020304" pitchFamily="18" charset="0"/>
              <a:ea typeface="Times New Roman" panose="02020603050405020304" pitchFamily="18" charset="0"/>
            </a:endParaRPr>
          </a:p>
          <a:p>
            <a:pPr marL="228600" algn="just">
              <a:spcAft>
                <a:spcPts val="0"/>
              </a:spcAft>
            </a:pPr>
            <a:r>
              <a:rPr lang="es-ES" dirty="0">
                <a:latin typeface="Arial" panose="020B0604020202020204" pitchFamily="34" charset="0"/>
                <a:ea typeface="Times New Roman" panose="02020603050405020304" pitchFamily="18" charset="0"/>
              </a:rPr>
              <a:t>Se vende todo tipo de cosas, no solo alimentos. Presenta calidad estándar y precios mas accesibles que en el caso de M &amp; S.</a:t>
            </a:r>
            <a:endParaRPr lang="es-AR"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s-ES" dirty="0" err="1">
                <a:latin typeface="Arial" panose="020B0604020202020204" pitchFamily="34" charset="0"/>
                <a:ea typeface="Times New Roman" panose="02020603050405020304" pitchFamily="18" charset="0"/>
              </a:rPr>
              <a:t>Asda</a:t>
            </a:r>
            <a:r>
              <a:rPr lang="es-ES" dirty="0">
                <a:latin typeface="Arial" panose="020B0604020202020204" pitchFamily="34" charset="0"/>
                <a:ea typeface="Times New Roman" panose="02020603050405020304" pitchFamily="18" charset="0"/>
              </a:rPr>
              <a:t>: es un supermercado mas económico, presenta calidad media, a regular.</a:t>
            </a:r>
            <a:endParaRPr lang="es-AR" dirty="0">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arabicPeriod"/>
              <a:tabLst>
                <a:tab pos="457200" algn="l"/>
              </a:tabLst>
            </a:pPr>
            <a:r>
              <a:rPr lang="es-ES" dirty="0" err="1">
                <a:latin typeface="Arial" panose="020B0604020202020204" pitchFamily="34" charset="0"/>
                <a:ea typeface="Times New Roman" panose="02020603050405020304" pitchFamily="18" charset="0"/>
              </a:rPr>
              <a:t>Sainsbury´s</a:t>
            </a:r>
            <a:r>
              <a:rPr lang="es-ES" dirty="0">
                <a:latin typeface="Arial" panose="020B0604020202020204" pitchFamily="34" charset="0"/>
                <a:ea typeface="Times New Roman" panose="02020603050405020304" pitchFamily="18" charset="0"/>
              </a:rPr>
              <a:t>: es un supermercado de mediano volumen, calidad de medio a alta, al igual que en precios. Hay mayor variedad en cuanto a calidad y precios.</a:t>
            </a:r>
            <a:endParaRPr lang="es-AR" dirty="0">
              <a:latin typeface="Times New Roman" panose="02020603050405020304" pitchFamily="18" charset="0"/>
              <a:ea typeface="Times New Roman" panose="02020603050405020304" pitchFamily="18" charset="0"/>
            </a:endParaRPr>
          </a:p>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14</a:t>
            </a:fld>
            <a:endParaRPr lang="es-AR"/>
          </a:p>
        </p:txBody>
      </p:sp>
    </p:spTree>
    <p:extLst>
      <p:ext uri="{BB962C8B-B14F-4D97-AF65-F5344CB8AC3E}">
        <p14:creationId xmlns:p14="http://schemas.microsoft.com/office/powerpoint/2010/main" val="324802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15</a:t>
            </a:fld>
            <a:endParaRPr lang="es-AR"/>
          </a:p>
        </p:txBody>
      </p:sp>
    </p:spTree>
    <p:extLst>
      <p:ext uri="{BB962C8B-B14F-4D97-AF65-F5344CB8AC3E}">
        <p14:creationId xmlns:p14="http://schemas.microsoft.com/office/powerpoint/2010/main" val="24438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16</a:t>
            </a:fld>
            <a:endParaRPr lang="es-AR"/>
          </a:p>
        </p:txBody>
      </p:sp>
    </p:spTree>
    <p:extLst>
      <p:ext uri="{BB962C8B-B14F-4D97-AF65-F5344CB8AC3E}">
        <p14:creationId xmlns:p14="http://schemas.microsoft.com/office/powerpoint/2010/main" val="3455730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19</a:t>
            </a:fld>
            <a:endParaRPr lang="es-AR"/>
          </a:p>
        </p:txBody>
      </p:sp>
    </p:spTree>
    <p:extLst>
      <p:ext uri="{BB962C8B-B14F-4D97-AF65-F5344CB8AC3E}">
        <p14:creationId xmlns:p14="http://schemas.microsoft.com/office/powerpoint/2010/main" val="3458905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38</a:t>
            </a:fld>
            <a:endParaRPr lang="es-AR"/>
          </a:p>
        </p:txBody>
      </p:sp>
    </p:spTree>
    <p:extLst>
      <p:ext uri="{BB962C8B-B14F-4D97-AF65-F5344CB8AC3E}">
        <p14:creationId xmlns:p14="http://schemas.microsoft.com/office/powerpoint/2010/main" val="2353839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45</a:t>
            </a:fld>
            <a:endParaRPr lang="es-AR"/>
          </a:p>
        </p:txBody>
      </p:sp>
    </p:spTree>
    <p:extLst>
      <p:ext uri="{BB962C8B-B14F-4D97-AF65-F5344CB8AC3E}">
        <p14:creationId xmlns:p14="http://schemas.microsoft.com/office/powerpoint/2010/main" val="3341649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C307343F-99A5-4CCD-B9A9-DE376DD657DC}" type="slidenum">
              <a:rPr lang="es-AR" smtClean="0"/>
              <a:t>47</a:t>
            </a:fld>
            <a:endParaRPr lang="es-AR"/>
          </a:p>
        </p:txBody>
      </p:sp>
    </p:spTree>
    <p:extLst>
      <p:ext uri="{BB962C8B-B14F-4D97-AF65-F5344CB8AC3E}">
        <p14:creationId xmlns:p14="http://schemas.microsoft.com/office/powerpoint/2010/main" val="1967404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66713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84332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490531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2098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ES">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10616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ES">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70788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6"/>
            <a:ext cx="78867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8" name="Marcador de pie de página 7"/>
          <p:cNvSpPr>
            <a:spLocks noGrp="1"/>
          </p:cNvSpPr>
          <p:nvPr>
            <p:ph type="ftr" sz="quarter" idx="11"/>
          </p:nvPr>
        </p:nvSpPr>
        <p:spPr/>
        <p:txBody>
          <a:bodyPr/>
          <a:lstStyle/>
          <a:p>
            <a:endParaRPr lang="es-ES">
              <a:solidFill>
                <a:prstClr val="black">
                  <a:tint val="75000"/>
                </a:prstClr>
              </a:solidFill>
            </a:endParaRPr>
          </a:p>
        </p:txBody>
      </p:sp>
      <p:sp>
        <p:nvSpPr>
          <p:cNvPr id="9" name="Marcador de número de diapositiva 8"/>
          <p:cNvSpPr>
            <a:spLocks noGrp="1"/>
          </p:cNvSpPr>
          <p:nvPr>
            <p:ph type="sldNum" sz="quarter" idx="12"/>
          </p:nvPr>
        </p:nvSpPr>
        <p:spPr/>
        <p:txBody>
          <a:body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833886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4" name="Marcador de pie de página 3"/>
          <p:cNvSpPr>
            <a:spLocks noGrp="1"/>
          </p:cNvSpPr>
          <p:nvPr>
            <p:ph type="ftr" sz="quarter" idx="11"/>
          </p:nvPr>
        </p:nvSpPr>
        <p:spPr/>
        <p:txBody>
          <a:bodyPr/>
          <a:lstStyle/>
          <a:p>
            <a:endParaRPr lang="es-ES">
              <a:solidFill>
                <a:prstClr val="black">
                  <a:tint val="75000"/>
                </a:prstClr>
              </a:solidFill>
            </a:endParaRPr>
          </a:p>
        </p:txBody>
      </p:sp>
      <p:sp>
        <p:nvSpPr>
          <p:cNvPr id="5" name="Marcador de número de diapositiva 4"/>
          <p:cNvSpPr>
            <a:spLocks noGrp="1"/>
          </p:cNvSpPr>
          <p:nvPr>
            <p:ph type="sldNum" sz="quarter" idx="12"/>
          </p:nvPr>
        </p:nvSpPr>
        <p:spPr/>
        <p:txBody>
          <a:body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856181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3" name="Marcador de pie de página 2"/>
          <p:cNvSpPr>
            <a:spLocks noGrp="1"/>
          </p:cNvSpPr>
          <p:nvPr>
            <p:ph type="ftr" sz="quarter" idx="11"/>
          </p:nvPr>
        </p:nvSpPr>
        <p:spPr/>
        <p:txBody>
          <a:bodyPr/>
          <a:lstStyle/>
          <a:p>
            <a:endParaRPr lang="es-ES">
              <a:solidFill>
                <a:prstClr val="black">
                  <a:tint val="75000"/>
                </a:prstClr>
              </a:solidFill>
            </a:endParaRPr>
          </a:p>
        </p:txBody>
      </p:sp>
      <p:sp>
        <p:nvSpPr>
          <p:cNvPr id="4" name="Marcador de número de diapositiva 3"/>
          <p:cNvSpPr>
            <a:spLocks noGrp="1"/>
          </p:cNvSpPr>
          <p:nvPr>
            <p:ph type="sldNum" sz="quarter" idx="12"/>
          </p:nvPr>
        </p:nvSpPr>
        <p:spPr/>
        <p:txBody>
          <a:body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233564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ES">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0713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es-ES">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79157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00F70D-0F05-4B1C-8AD0-EF6E8EC3CF8D}" type="datetimeFigureOut">
              <a:rPr lang="es-ES" smtClean="0">
                <a:solidFill>
                  <a:prstClr val="black">
                    <a:tint val="75000"/>
                  </a:prstClr>
                </a:solidFill>
              </a:rPr>
              <a:pPr/>
              <a:t>14/11/2019</a:t>
            </a:fld>
            <a:endParaRPr lang="es-ES">
              <a:solidFill>
                <a:prstClr val="black">
                  <a:tint val="75000"/>
                </a:prstClr>
              </a:solidFill>
            </a:endParaRPr>
          </a:p>
        </p:txBody>
      </p:sp>
      <p:sp>
        <p:nvSpPr>
          <p:cNvPr id="5" name="Marcador de pie de pá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Marcador de número de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132F0-B7D1-4DE0-BA62-FC0E05146AF6}"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122393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3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6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8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98557" y="1268760"/>
            <a:ext cx="6785811" cy="923902"/>
          </a:xfrm>
          <a:gradFill>
            <a:gsLst>
              <a:gs pos="0">
                <a:srgbClr val="FFEFD1"/>
              </a:gs>
              <a:gs pos="64999">
                <a:srgbClr val="F0EBD5"/>
              </a:gs>
              <a:gs pos="100000">
                <a:srgbClr val="D1C39F"/>
              </a:gs>
            </a:gsLst>
            <a:lin ang="5400000" scaled="0"/>
          </a:gradFill>
        </p:spPr>
        <p:txBody>
          <a:bodyPr>
            <a:normAutofit/>
          </a:bodyPr>
          <a:lstStyle/>
          <a:p>
            <a:r>
              <a:rPr lang="es-ES" sz="2800" b="1" dirty="0">
                <a:solidFill>
                  <a:srgbClr val="3333FF"/>
                </a:solidFill>
                <a:latin typeface="Aharoni" pitchFamily="2" charset="-79"/>
                <a:cs typeface="Aharoni" pitchFamily="2" charset="-79"/>
              </a:rPr>
              <a:t>DIPLOMADO EN AUDITORÍA BROMATOLÓGICA</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148" y="354280"/>
            <a:ext cx="5961180" cy="81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0829"/>
            <a:ext cx="891296" cy="1238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ítulo 1"/>
          <p:cNvSpPr txBox="1">
            <a:spLocks/>
          </p:cNvSpPr>
          <p:nvPr/>
        </p:nvSpPr>
        <p:spPr>
          <a:xfrm>
            <a:off x="1103734" y="2204864"/>
            <a:ext cx="6763575" cy="1126455"/>
          </a:xfrm>
          <a:prstGeom prst="rect">
            <a:avLst/>
          </a:prstGeom>
          <a:gradFill>
            <a:gsLst>
              <a:gs pos="0">
                <a:srgbClr val="FFEFD1"/>
              </a:gs>
              <a:gs pos="64999">
                <a:srgbClr val="F0EBD5"/>
              </a:gs>
              <a:gs pos="100000">
                <a:srgbClr val="D1C39F"/>
              </a:gs>
            </a:gsLst>
            <a:lin ang="5400000" scaled="0"/>
          </a:gradFill>
        </p:spPr>
        <p:txBody>
          <a:bodyPr vert="horz" lIns="91440" tIns="45720" rIns="91440" bIns="45720" rtlCol="0" anchor="ctr" anchorCtr="1">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rgbClr val="3333FF"/>
                </a:solidFill>
                <a:latin typeface="Aharoni" pitchFamily="2" charset="-79"/>
                <a:cs typeface="Aharoni" pitchFamily="2" charset="-79"/>
              </a:rPr>
              <a:t>Módulo : GALPÓN DE EMPAQUE</a:t>
            </a:r>
          </a:p>
        </p:txBody>
      </p:sp>
      <p:pic>
        <p:nvPicPr>
          <p:cNvPr id="3" name="Imagen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98557" y="3356992"/>
            <a:ext cx="6768752" cy="2917750"/>
          </a:xfrm>
          <a:prstGeom prst="rect">
            <a:avLst/>
          </a:prstGeom>
        </p:spPr>
      </p:pic>
      <p:sp>
        <p:nvSpPr>
          <p:cNvPr id="10" name="7 CuadroTexto"/>
          <p:cNvSpPr txBox="1"/>
          <p:nvPr/>
        </p:nvSpPr>
        <p:spPr>
          <a:xfrm>
            <a:off x="6444208" y="6021288"/>
            <a:ext cx="2592288" cy="369332"/>
          </a:xfrm>
          <a:prstGeom prst="rect">
            <a:avLst/>
          </a:prstGeom>
          <a:noFill/>
        </p:spPr>
        <p:txBody>
          <a:bodyPr wrap="square" rtlCol="0">
            <a:spAutoFit/>
          </a:bodyPr>
          <a:lstStyle/>
          <a:p>
            <a:pPr algn="r"/>
            <a:r>
              <a:rPr lang="es-AR" b="1" dirty="0"/>
              <a:t>Lic. Mariana </a:t>
            </a:r>
            <a:r>
              <a:rPr lang="es-AR" b="1" dirty="0" err="1"/>
              <a:t>Grandis</a:t>
            </a:r>
            <a:endParaRPr lang="es-AR" b="1" dirty="0"/>
          </a:p>
        </p:txBody>
      </p:sp>
      <p:sp>
        <p:nvSpPr>
          <p:cNvPr id="12" name="12 CuadroTexto"/>
          <p:cNvSpPr txBox="1"/>
          <p:nvPr/>
        </p:nvSpPr>
        <p:spPr>
          <a:xfrm>
            <a:off x="3275856" y="6381328"/>
            <a:ext cx="6048672" cy="369332"/>
          </a:xfrm>
          <a:prstGeom prst="rect">
            <a:avLst/>
          </a:prstGeom>
          <a:noFill/>
        </p:spPr>
        <p:txBody>
          <a:bodyPr wrap="square" rtlCol="0">
            <a:spAutoFit/>
          </a:bodyPr>
          <a:lstStyle/>
          <a:p>
            <a:pPr algn="ctr"/>
            <a:r>
              <a:rPr lang="es-AR" b="1" dirty="0"/>
              <a:t>Facultad de Ciencias Agrarias, 15 de noviembre de 2019</a:t>
            </a:r>
          </a:p>
        </p:txBody>
      </p:sp>
    </p:spTree>
    <p:extLst>
      <p:ext uri="{BB962C8B-B14F-4D97-AF65-F5344CB8AC3E}">
        <p14:creationId xmlns:p14="http://schemas.microsoft.com/office/powerpoint/2010/main" val="1280999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5292080" y="3356992"/>
            <a:ext cx="3362639" cy="270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p:cNvSpPr txBox="1"/>
          <p:nvPr/>
        </p:nvSpPr>
        <p:spPr>
          <a:xfrm>
            <a:off x="1331640" y="404664"/>
            <a:ext cx="6264696" cy="954107"/>
          </a:xfrm>
          <a:prstGeom prst="rect">
            <a:avLst/>
          </a:prstGeom>
          <a:noFill/>
        </p:spPr>
        <p:txBody>
          <a:bodyPr wrap="square" rtlCol="0">
            <a:spAutoFit/>
          </a:bodyPr>
          <a:lstStyle/>
          <a:p>
            <a:pPr algn="ctr"/>
            <a:r>
              <a:rPr lang="es-AR" sz="2800" b="1" dirty="0"/>
              <a:t>Qué tienen en común todas estas normas aplicables </a:t>
            </a:r>
          </a:p>
        </p:txBody>
      </p:sp>
      <p:sp>
        <p:nvSpPr>
          <p:cNvPr id="5" name="Elipse 4"/>
          <p:cNvSpPr/>
          <p:nvPr/>
        </p:nvSpPr>
        <p:spPr>
          <a:xfrm>
            <a:off x="1187624" y="2636912"/>
            <a:ext cx="3024336" cy="25202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Elipse 7"/>
          <p:cNvSpPr/>
          <p:nvPr/>
        </p:nvSpPr>
        <p:spPr>
          <a:xfrm>
            <a:off x="251520" y="1772816"/>
            <a:ext cx="3024336" cy="25202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Elipse 8"/>
          <p:cNvSpPr/>
          <p:nvPr/>
        </p:nvSpPr>
        <p:spPr>
          <a:xfrm>
            <a:off x="2123728" y="1700808"/>
            <a:ext cx="3024336" cy="25202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p:cNvSpPr txBox="1"/>
          <p:nvPr/>
        </p:nvSpPr>
        <p:spPr>
          <a:xfrm>
            <a:off x="1547664" y="2852936"/>
            <a:ext cx="2592288" cy="646331"/>
          </a:xfrm>
          <a:prstGeom prst="rect">
            <a:avLst/>
          </a:prstGeom>
          <a:noFill/>
        </p:spPr>
        <p:txBody>
          <a:bodyPr wrap="square" rtlCol="0">
            <a:spAutoFit/>
          </a:bodyPr>
          <a:lstStyle/>
          <a:p>
            <a:r>
              <a:rPr lang="es-AR" b="1" dirty="0"/>
              <a:t>.Enfoque en Riesgos </a:t>
            </a:r>
          </a:p>
          <a:p>
            <a:r>
              <a:rPr lang="es-AR" b="1" dirty="0"/>
              <a:t>.Desarrollo Sustentable</a:t>
            </a:r>
          </a:p>
        </p:txBody>
      </p:sp>
      <p:sp>
        <p:nvSpPr>
          <p:cNvPr id="10" name="Elipse 9"/>
          <p:cNvSpPr/>
          <p:nvPr/>
        </p:nvSpPr>
        <p:spPr>
          <a:xfrm>
            <a:off x="3419872" y="2132856"/>
            <a:ext cx="1368152" cy="93610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Normas ISO</a:t>
            </a:r>
          </a:p>
        </p:txBody>
      </p:sp>
      <p:sp>
        <p:nvSpPr>
          <p:cNvPr id="12" name="Elipse 11"/>
          <p:cNvSpPr/>
          <p:nvPr/>
        </p:nvSpPr>
        <p:spPr>
          <a:xfrm>
            <a:off x="1907704" y="4149080"/>
            <a:ext cx="1872208" cy="93610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Normas de Inocuidad</a:t>
            </a:r>
          </a:p>
        </p:txBody>
      </p:sp>
      <p:sp>
        <p:nvSpPr>
          <p:cNvPr id="13" name="Elipse 12"/>
          <p:cNvSpPr/>
          <p:nvPr/>
        </p:nvSpPr>
        <p:spPr>
          <a:xfrm>
            <a:off x="323528" y="2060848"/>
            <a:ext cx="1872208" cy="93610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Normas de B.P.A.</a:t>
            </a:r>
          </a:p>
        </p:txBody>
      </p:sp>
    </p:spTree>
    <p:extLst>
      <p:ext uri="{BB962C8B-B14F-4D97-AF65-F5344CB8AC3E}">
        <p14:creationId xmlns:p14="http://schemas.microsoft.com/office/powerpoint/2010/main" val="1567617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03848" y="404664"/>
            <a:ext cx="3223270" cy="471586"/>
          </a:xfrm>
        </p:spPr>
        <p:txBody>
          <a:bodyPr>
            <a:noAutofit/>
          </a:bodyPr>
          <a:lstStyle/>
          <a:p>
            <a:pPr algn="ctr"/>
            <a:r>
              <a:rPr lang="es-AR" sz="3200" dirty="0"/>
              <a:t>Marco Legal</a:t>
            </a:r>
          </a:p>
        </p:txBody>
      </p:sp>
      <p:sp>
        <p:nvSpPr>
          <p:cNvPr id="3" name="Marcador de contenido 2"/>
          <p:cNvSpPr>
            <a:spLocks noGrp="1"/>
          </p:cNvSpPr>
          <p:nvPr>
            <p:ph idx="1"/>
          </p:nvPr>
        </p:nvSpPr>
        <p:spPr>
          <a:xfrm>
            <a:off x="827584" y="1268760"/>
            <a:ext cx="7272808" cy="3240360"/>
          </a:xfrm>
        </p:spPr>
        <p:txBody>
          <a:bodyPr>
            <a:normAutofit/>
          </a:bodyPr>
          <a:lstStyle/>
          <a:p>
            <a:pPr algn="just"/>
            <a:r>
              <a:rPr lang="es-ES" sz="1800" b="1" dirty="0"/>
              <a:t>C.A.A. </a:t>
            </a:r>
            <a:r>
              <a:rPr lang="es-ES" sz="1800" dirty="0"/>
              <a:t>Reglamento Técnico MERCOSUR</a:t>
            </a:r>
            <a:r>
              <a:rPr lang="es-AR" sz="1800" dirty="0"/>
              <a:t> sobre Condiciones Higiénico Sanitarias y Buenas Prácticas de Fabricación para Establecimientos Elaboradores Industrializadores de Alimentos. (Res. 80/96). </a:t>
            </a:r>
          </a:p>
          <a:p>
            <a:pPr algn="just"/>
            <a:r>
              <a:rPr lang="es-ES" sz="1800" b="1" dirty="0"/>
              <a:t>C.A.A.</a:t>
            </a:r>
            <a:r>
              <a:rPr lang="es-ES" sz="1800" dirty="0"/>
              <a:t> en su capítulo II (art 12 al 154) “Condiciones Generales de la Fábricas y Comercio de Alimentos”.</a:t>
            </a:r>
          </a:p>
          <a:p>
            <a:pPr algn="just">
              <a:lnSpc>
                <a:spcPct val="80000"/>
              </a:lnSpc>
            </a:pPr>
            <a:r>
              <a:rPr lang="es-ES" sz="1800" b="1" dirty="0"/>
              <a:t>Resolución SENASA 233/98,  </a:t>
            </a:r>
            <a:r>
              <a:rPr lang="es-ES" sz="1800" dirty="0"/>
              <a:t>Establece la obligación de  aplicar BPM y POES en los establecimientos que elaboren, depositen o comercialicen alimentos.</a:t>
            </a:r>
          </a:p>
          <a:p>
            <a:pPr algn="just">
              <a:lnSpc>
                <a:spcPct val="80000"/>
              </a:lnSpc>
            </a:pPr>
            <a:r>
              <a:rPr lang="es-ES" sz="1800" b="1" dirty="0"/>
              <a:t>Resolución-934-2010-SENASA, </a:t>
            </a:r>
            <a:r>
              <a:rPr lang="es-ES" sz="1800" dirty="0"/>
              <a:t>establece Tolerancias o límites máximos de residuos de plaguicidas en productos y subproductos agropecuarios. Y el Listado de Principios Activos Prohibidos y Restringidos.</a:t>
            </a:r>
            <a:r>
              <a:rPr lang="es-ES" sz="1800" b="1" dirty="0"/>
              <a:t>	 </a:t>
            </a:r>
            <a:endParaRPr lang="es-AR" sz="1800" dirty="0"/>
          </a:p>
        </p:txBody>
      </p:sp>
    </p:spTree>
    <p:extLst>
      <p:ext uri="{BB962C8B-B14F-4D97-AF65-F5344CB8AC3E}">
        <p14:creationId xmlns:p14="http://schemas.microsoft.com/office/powerpoint/2010/main" val="3926226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260648"/>
            <a:ext cx="7886700" cy="687610"/>
          </a:xfrm>
        </p:spPr>
        <p:txBody>
          <a:bodyPr>
            <a:noAutofit/>
          </a:bodyPr>
          <a:lstStyle/>
          <a:p>
            <a:pPr algn="ctr"/>
            <a:r>
              <a:rPr lang="es-AR" sz="3200" dirty="0">
                <a:latin typeface="+mn-lt"/>
              </a:rPr>
              <a:t>Organismos Intervinientes</a:t>
            </a:r>
          </a:p>
        </p:txBody>
      </p:sp>
      <p:sp>
        <p:nvSpPr>
          <p:cNvPr id="4" name="Marcador de contenido 2"/>
          <p:cNvSpPr>
            <a:spLocks noGrp="1"/>
          </p:cNvSpPr>
          <p:nvPr>
            <p:ph idx="1"/>
          </p:nvPr>
        </p:nvSpPr>
        <p:spPr>
          <a:xfrm>
            <a:off x="755576" y="1105545"/>
            <a:ext cx="3096344" cy="4915743"/>
          </a:xfrm>
        </p:spPr>
        <p:txBody>
          <a:bodyPr>
            <a:noAutofit/>
          </a:bodyPr>
          <a:lstStyle/>
          <a:p>
            <a:pPr algn="ctr"/>
            <a:r>
              <a:rPr lang="es-AR" sz="1800" b="1" dirty="0"/>
              <a:t>ISCAMEN:</a:t>
            </a:r>
            <a:br>
              <a:rPr lang="es-ES" sz="1100" b="1" dirty="0"/>
            </a:br>
            <a:endParaRPr lang="es-ES" sz="1100" b="1" dirty="0"/>
          </a:p>
          <a:p>
            <a:pPr marL="0" indent="0">
              <a:buNone/>
            </a:pPr>
            <a:r>
              <a:rPr lang="es-ES" sz="1200" dirty="0"/>
              <a:t>-Productos Prohibidos en Argentina</a:t>
            </a:r>
          </a:p>
          <a:p>
            <a:pPr marL="0" indent="0">
              <a:buNone/>
            </a:pPr>
            <a:br>
              <a:rPr lang="es-ES" sz="1200" dirty="0"/>
            </a:br>
            <a:r>
              <a:rPr lang="es-ES" sz="1200" dirty="0"/>
              <a:t>-Límites Máximos de Residuos para los Productos Permitidos en Argentina </a:t>
            </a:r>
          </a:p>
          <a:p>
            <a:pPr marL="0" indent="0">
              <a:buNone/>
            </a:pPr>
            <a:br>
              <a:rPr lang="es-ES" sz="1200" dirty="0"/>
            </a:br>
            <a:r>
              <a:rPr lang="es-ES" sz="1200" dirty="0"/>
              <a:t>-Límites Máximos de Residuos de Agroquímicos para Otros Países</a:t>
            </a:r>
          </a:p>
          <a:p>
            <a:pPr marL="0" indent="0">
              <a:buNone/>
            </a:pPr>
            <a:br>
              <a:rPr lang="es-ES" sz="1200" dirty="0"/>
            </a:br>
            <a:r>
              <a:rPr lang="es-ES" sz="1200" dirty="0"/>
              <a:t>-Límites Máximos de Residuos de Agroquímicos para Unión Europea</a:t>
            </a:r>
            <a:endParaRPr lang="es-AR" sz="1200" dirty="0"/>
          </a:p>
          <a:p>
            <a:endParaRPr lang="es-AR" sz="1100" dirty="0"/>
          </a:p>
        </p:txBody>
      </p:sp>
      <p:sp>
        <p:nvSpPr>
          <p:cNvPr id="5" name="Marcador de contenido 2"/>
          <p:cNvSpPr txBox="1">
            <a:spLocks/>
          </p:cNvSpPr>
          <p:nvPr/>
        </p:nvSpPr>
        <p:spPr>
          <a:xfrm>
            <a:off x="4067944" y="1124744"/>
            <a:ext cx="4608512" cy="52565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AR" sz="2000" b="1" dirty="0"/>
              <a:t>SENASA</a:t>
            </a:r>
          </a:p>
          <a:p>
            <a:pPr marL="0" lvl="0" indent="0" algn="just" eaLnBrk="0" fontAlgn="base" hangingPunct="0">
              <a:lnSpc>
                <a:spcPct val="100000"/>
              </a:lnSpc>
              <a:spcBef>
                <a:spcPct val="0"/>
              </a:spcBef>
              <a:spcAft>
                <a:spcPct val="0"/>
              </a:spcAft>
              <a:buNone/>
            </a:pPr>
            <a:r>
              <a:rPr lang="es-AR" altLang="es-AR" sz="1200" b="1" dirty="0"/>
              <a:t>-INSCRIPCIÓN EN EL REGISTRO DE EXPORTADORES Y/O IMPORTADORES</a:t>
            </a:r>
          </a:p>
          <a:p>
            <a:pPr marL="0" indent="0" algn="just">
              <a:buNone/>
            </a:pPr>
            <a:r>
              <a:rPr lang="es-AR" sz="1200" dirty="0"/>
              <a:t>(</a:t>
            </a:r>
            <a:r>
              <a:rPr lang="es-ES" sz="1200" dirty="0"/>
              <a:t>aplica a la exportación de Animales, Vegetales, Productos, Subproductos y/o derivados de origen animal o vegetal o mercaderías que contengan entre sus componentes ingredientes de origen animal y/o vegetal).</a:t>
            </a:r>
          </a:p>
          <a:p>
            <a:pPr marL="0" lvl="0" indent="0" algn="just">
              <a:buNone/>
            </a:pPr>
            <a:r>
              <a:rPr lang="es-AR" altLang="es-AR" sz="1200" b="1" dirty="0"/>
              <a:t>-EXPORTACIÓN DE FRUTAS Y HORTALIZAS</a:t>
            </a:r>
          </a:p>
          <a:p>
            <a:pPr marL="0" indent="0" algn="just">
              <a:buNone/>
            </a:pPr>
            <a:r>
              <a:rPr lang="es-AR" sz="1200" dirty="0"/>
              <a:t>(</a:t>
            </a:r>
            <a:r>
              <a:rPr lang="es-ES" sz="1200" dirty="0">
                <a:solidFill>
                  <a:srgbClr val="333333"/>
                </a:solidFill>
              </a:rPr>
              <a:t>La Certificación Fitosanitaria es la aplicación de procedimientos destinados a dar cumplimiento a los requisitos fitosanitarios establecidos por el Organismo Nacional de Protección Fitosanitaria (ONPF) del país importador para el ingreso de productos y subproductos de origen vegetal y otros artículos reglamentados.). El resultado final es la emisión del </a:t>
            </a:r>
            <a:r>
              <a:rPr lang="es-ES" sz="1200" b="1" dirty="0">
                <a:solidFill>
                  <a:srgbClr val="333333"/>
                </a:solidFill>
              </a:rPr>
              <a:t>certificado fitosanitario de exportación</a:t>
            </a:r>
          </a:p>
          <a:p>
            <a:pPr marL="0" indent="0" algn="just">
              <a:buNone/>
            </a:pPr>
            <a:r>
              <a:rPr lang="es-AR" sz="1200" b="1" dirty="0"/>
              <a:t>-AUTORIZACIÓN FITOSANITARIA PARA TRÁNSITO INTERNACIONAL</a:t>
            </a:r>
          </a:p>
          <a:p>
            <a:pPr marL="0" indent="0" algn="just">
              <a:buNone/>
            </a:pPr>
            <a:r>
              <a:rPr lang="es-ES" sz="1200" dirty="0">
                <a:solidFill>
                  <a:srgbClr val="333333"/>
                </a:solidFill>
              </a:rPr>
              <a:t>El tránsito internacional implica la movilización de envíos de productos y subproductos de origen vegetal y animal, que pasan a través de un país sin que sea una importación. Dado que se trata de operatorias que conllevan un riesgo de dispersión de plagas y enfermedades, las mismas están sujetas a la intervención de SENASA.</a:t>
            </a:r>
            <a:br>
              <a:rPr lang="es-ES" sz="1200" dirty="0"/>
            </a:br>
            <a:br>
              <a:rPr lang="es-ES" sz="1200" dirty="0"/>
            </a:br>
            <a:r>
              <a:rPr lang="es-ES" sz="1200" dirty="0">
                <a:solidFill>
                  <a:srgbClr val="333333"/>
                </a:solidFill>
              </a:rPr>
              <a:t>Esto se realiza a través de la verificación de la hermeticidad del medio de transporte y la inviolabilidad de los precintos en los puntos de frontera de ingreso y egreso de la mercadería.</a:t>
            </a:r>
            <a:endParaRPr lang="es-AR" sz="1200" dirty="0"/>
          </a:p>
        </p:txBody>
      </p:sp>
    </p:spTree>
    <p:extLst>
      <p:ext uri="{BB962C8B-B14F-4D97-AF65-F5344CB8AC3E}">
        <p14:creationId xmlns:p14="http://schemas.microsoft.com/office/powerpoint/2010/main" val="1087400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759618"/>
          </a:xfrm>
        </p:spPr>
        <p:txBody>
          <a:bodyPr>
            <a:normAutofit/>
          </a:bodyPr>
          <a:lstStyle/>
          <a:p>
            <a:pPr algn="ctr"/>
            <a:r>
              <a:rPr lang="es-AR" sz="3200" dirty="0">
                <a:latin typeface="+mn-lt"/>
              </a:rPr>
              <a:t>Contexto del sector </a:t>
            </a:r>
          </a:p>
        </p:txBody>
      </p:sp>
      <p:sp>
        <p:nvSpPr>
          <p:cNvPr id="4" name="Marcador de contenido 2"/>
          <p:cNvSpPr txBox="1">
            <a:spLocks noGrp="1"/>
          </p:cNvSpPr>
          <p:nvPr>
            <p:ph idx="1"/>
          </p:nvPr>
        </p:nvSpPr>
        <p:spPr>
          <a:xfrm>
            <a:off x="539552" y="1124744"/>
            <a:ext cx="7975798" cy="4548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AR" sz="2000" dirty="0"/>
              <a:t>Alta calidad de la fruta argentina en el mundo.</a:t>
            </a:r>
          </a:p>
          <a:p>
            <a:pPr algn="just"/>
            <a:r>
              <a:rPr lang="es-AR" sz="2000" dirty="0"/>
              <a:t>Altos costo de mano de obra (40-50%) costo /caja </a:t>
            </a:r>
          </a:p>
          <a:p>
            <a:pPr algn="just"/>
            <a:r>
              <a:rPr lang="es-ES" sz="2000" dirty="0"/>
              <a:t>Alto costo en insumos agroquímicos y mano de obra en la producción primaria y en el empaque.</a:t>
            </a:r>
          </a:p>
          <a:p>
            <a:pPr algn="just"/>
            <a:r>
              <a:rPr lang="es-ES" sz="2000" dirty="0"/>
              <a:t>Incremento del costo de los Insumos industriales en la </a:t>
            </a:r>
            <a:r>
              <a:rPr lang="es-ES" sz="2000" dirty="0" err="1"/>
              <a:t>postcosecha</a:t>
            </a:r>
            <a:r>
              <a:rPr lang="es-ES" sz="2000" dirty="0"/>
              <a:t>, frío, envase, transporte y distribución.</a:t>
            </a:r>
          </a:p>
          <a:p>
            <a:pPr algn="just"/>
            <a:r>
              <a:rPr lang="es-ES" sz="2000" dirty="0"/>
              <a:t>El aumento de todos estos insumos repercutieron negativamente en los últimos 2/3 años y volvieron a mostrar una crisis estructural de la actividad frutícola.</a:t>
            </a:r>
          </a:p>
          <a:p>
            <a:pPr algn="just"/>
            <a:r>
              <a:rPr lang="es-AR" sz="2000" dirty="0"/>
              <a:t>Cadenas de supermercados que dominan el comercio de grandes centros de consumos tienen como </a:t>
            </a:r>
            <a:r>
              <a:rPr lang="es-ES" sz="2000" dirty="0"/>
              <a:t>política impulsar la baja el precio de la fruta y ofrecer una gran variedad y una rápida rotación.</a:t>
            </a:r>
          </a:p>
        </p:txBody>
      </p:sp>
    </p:spTree>
    <p:extLst>
      <p:ext uri="{BB962C8B-B14F-4D97-AF65-F5344CB8AC3E}">
        <p14:creationId xmlns:p14="http://schemas.microsoft.com/office/powerpoint/2010/main" val="1661356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87624" y="260648"/>
            <a:ext cx="6679654" cy="831626"/>
          </a:xfrm>
        </p:spPr>
        <p:txBody>
          <a:bodyPr>
            <a:normAutofit/>
          </a:bodyPr>
          <a:lstStyle/>
          <a:p>
            <a:pPr algn="ctr"/>
            <a:r>
              <a:rPr lang="es-AR" sz="3200" b="1" dirty="0"/>
              <a:t>Principales cadenas de supermercados</a:t>
            </a:r>
          </a:p>
        </p:txBody>
      </p:sp>
      <p:pic>
        <p:nvPicPr>
          <p:cNvPr id="4" name="Imagen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59632" y="3356992"/>
            <a:ext cx="3418508" cy="717121"/>
          </a:xfrm>
          <a:prstGeom prst="rect">
            <a:avLst/>
          </a:prstGeom>
        </p:spPr>
      </p:pic>
      <p:pic>
        <p:nvPicPr>
          <p:cNvPr id="5" name="Imagen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9552" y="4457126"/>
            <a:ext cx="2912891" cy="1420146"/>
          </a:xfrm>
          <a:prstGeom prst="rect">
            <a:avLst/>
          </a:prstGeom>
        </p:spPr>
      </p:pic>
      <p:pic>
        <p:nvPicPr>
          <p:cNvPr id="8" name="Imagen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32040" y="1772816"/>
            <a:ext cx="1512168" cy="1512168"/>
          </a:xfrm>
          <a:prstGeom prst="rect">
            <a:avLst/>
          </a:prstGeom>
        </p:spPr>
      </p:pic>
      <p:pic>
        <p:nvPicPr>
          <p:cNvPr id="9" name="Imagen 8"/>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95536" y="1844824"/>
            <a:ext cx="1987683" cy="1048519"/>
          </a:xfrm>
          <a:prstGeom prst="rect">
            <a:avLst/>
          </a:prstGeom>
        </p:spPr>
      </p:pic>
      <p:pic>
        <p:nvPicPr>
          <p:cNvPr id="10" name="Imagen 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03848" y="1268760"/>
            <a:ext cx="1268911" cy="1536377"/>
          </a:xfrm>
          <a:prstGeom prst="rect">
            <a:avLst/>
          </a:prstGeom>
        </p:spPr>
      </p:pic>
      <p:pic>
        <p:nvPicPr>
          <p:cNvPr id="11" name="Imagen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9912" y="4437112"/>
            <a:ext cx="3024336" cy="1944216"/>
          </a:xfrm>
          <a:prstGeom prst="rect">
            <a:avLst/>
          </a:prstGeom>
        </p:spPr>
      </p:pic>
      <p:pic>
        <p:nvPicPr>
          <p:cNvPr id="12" name="Imagen 11"/>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020272" y="2160240"/>
            <a:ext cx="1916832" cy="1916832"/>
          </a:xfrm>
          <a:prstGeom prst="rect">
            <a:avLst/>
          </a:prstGeom>
        </p:spPr>
      </p:pic>
      <p:pic>
        <p:nvPicPr>
          <p:cNvPr id="13" name="Imagen 12"/>
          <p:cNvPicPr>
            <a:picLocks noChangeAspect="1"/>
          </p:cNvPicPr>
          <p:nvPr/>
        </p:nvPicPr>
        <p:blipFill rotWithShape="1">
          <a:blip r:embed="rId10" cstate="email">
            <a:extLst>
              <a:ext uri="{28A0092B-C50C-407E-A947-70E740481C1C}">
                <a14:useLocalDpi xmlns:a14="http://schemas.microsoft.com/office/drawing/2010/main" val="0"/>
              </a:ext>
            </a:extLst>
          </a:blip>
          <a:srcRect/>
          <a:stretch/>
        </p:blipFill>
        <p:spPr>
          <a:xfrm>
            <a:off x="7164288" y="4420649"/>
            <a:ext cx="1563660" cy="1384615"/>
          </a:xfrm>
          <a:prstGeom prst="rect">
            <a:avLst/>
          </a:prstGeom>
        </p:spPr>
      </p:pic>
      <p:pic>
        <p:nvPicPr>
          <p:cNvPr id="14" name="Imagen 13"/>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804248" y="1196752"/>
            <a:ext cx="1966063" cy="1303585"/>
          </a:xfrm>
          <a:prstGeom prst="rect">
            <a:avLst/>
          </a:prstGeom>
        </p:spPr>
      </p:pic>
    </p:spTree>
    <p:extLst>
      <p:ext uri="{BB962C8B-B14F-4D97-AF65-F5344CB8AC3E}">
        <p14:creationId xmlns:p14="http://schemas.microsoft.com/office/powerpoint/2010/main" val="1449284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br>
              <a:rPr lang="es-AR" dirty="0"/>
            </a:br>
            <a:endParaRPr lang="es-AR" dirty="0"/>
          </a:p>
        </p:txBody>
      </p:sp>
      <p:grpSp>
        <p:nvGrpSpPr>
          <p:cNvPr id="4" name="Grupo 3"/>
          <p:cNvGrpSpPr/>
          <p:nvPr/>
        </p:nvGrpSpPr>
        <p:grpSpPr>
          <a:xfrm>
            <a:off x="1835696" y="188640"/>
            <a:ext cx="5688632" cy="864096"/>
            <a:chOff x="1715" y="1209734"/>
            <a:chExt cx="1097693" cy="1612979"/>
          </a:xfrm>
        </p:grpSpPr>
        <p:sp>
          <p:nvSpPr>
            <p:cNvPr id="5" name="Rectángulo redondeado 4"/>
            <p:cNvSpPr/>
            <p:nvPr/>
          </p:nvSpPr>
          <p:spPr>
            <a:xfrm>
              <a:off x="1715" y="1209734"/>
              <a:ext cx="1097693" cy="161297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CuadroTexto 5"/>
            <p:cNvSpPr txBox="1"/>
            <p:nvPr/>
          </p:nvSpPr>
          <p:spPr>
            <a:xfrm>
              <a:off x="55300" y="1263320"/>
              <a:ext cx="990523" cy="15058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3200" kern="1200" dirty="0"/>
                <a:t>Producción Primaria </a:t>
              </a:r>
            </a:p>
          </p:txBody>
        </p:sp>
      </p:grpSp>
      <p:pic>
        <p:nvPicPr>
          <p:cNvPr id="59" name="Imagen 5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411760" y="1099111"/>
            <a:ext cx="4107403" cy="5743686"/>
          </a:xfrm>
          <a:prstGeom prst="rect">
            <a:avLst/>
          </a:prstGeom>
        </p:spPr>
      </p:pic>
      <p:pic>
        <p:nvPicPr>
          <p:cNvPr id="60" name="Imagen 5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95536" y="1268760"/>
            <a:ext cx="1483618" cy="1483618"/>
          </a:xfrm>
          <a:prstGeom prst="rect">
            <a:avLst/>
          </a:prstGeom>
        </p:spPr>
      </p:pic>
    </p:spTree>
    <p:extLst>
      <p:ext uri="{BB962C8B-B14F-4D97-AF65-F5344CB8AC3E}">
        <p14:creationId xmlns:p14="http://schemas.microsoft.com/office/powerpoint/2010/main" val="933371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79912" y="116632"/>
            <a:ext cx="1463167" cy="1286367"/>
          </a:xfrm>
          <a:prstGeom prst="rect">
            <a:avLst/>
          </a:prstGeom>
        </p:spPr>
      </p:pic>
      <p:sp>
        <p:nvSpPr>
          <p:cNvPr id="6" name="Rectángulo 5"/>
          <p:cNvSpPr/>
          <p:nvPr/>
        </p:nvSpPr>
        <p:spPr>
          <a:xfrm>
            <a:off x="683568" y="1628800"/>
            <a:ext cx="7704856" cy="1938992"/>
          </a:xfrm>
          <a:prstGeom prst="rect">
            <a:avLst/>
          </a:prstGeom>
        </p:spPr>
        <p:txBody>
          <a:bodyPr wrap="square">
            <a:spAutoFit/>
          </a:bodyPr>
          <a:lstStyle/>
          <a:p>
            <a:pPr algn="ctr"/>
            <a:r>
              <a:rPr lang="es-ES" sz="2400" dirty="0">
                <a:solidFill>
                  <a:srgbClr val="333333"/>
                </a:solidFill>
              </a:rPr>
              <a:t>Actualmente, GLOBALG.A.P. es el </a:t>
            </a:r>
            <a:r>
              <a:rPr lang="es-ES" sz="2400" b="1" dirty="0">
                <a:solidFill>
                  <a:srgbClr val="333333"/>
                </a:solidFill>
              </a:rPr>
              <a:t>programa de aseguramiento líder en el mundo</a:t>
            </a:r>
            <a:r>
              <a:rPr lang="es-ES" sz="2400" dirty="0">
                <a:solidFill>
                  <a:srgbClr val="333333"/>
                </a:solidFill>
              </a:rPr>
              <a:t>, logrando que los requerimientos del consumidor se vean reflejados en la producción agrícola en una creciente lista de países (actualmente más de 135 en todos los continentes)</a:t>
            </a:r>
            <a:endParaRPr lang="es-AR" sz="2400" dirty="0"/>
          </a:p>
        </p:txBody>
      </p:sp>
      <p:pic>
        <p:nvPicPr>
          <p:cNvPr id="2" name="Imagen 1"/>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83568" y="3789040"/>
            <a:ext cx="7733775" cy="2878869"/>
          </a:xfrm>
          <a:prstGeom prst="rect">
            <a:avLst/>
          </a:prstGeom>
        </p:spPr>
      </p:pic>
    </p:spTree>
    <p:extLst>
      <p:ext uri="{BB962C8B-B14F-4D97-AF65-F5344CB8AC3E}">
        <p14:creationId xmlns:p14="http://schemas.microsoft.com/office/powerpoint/2010/main" val="260855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512" y="1455104"/>
            <a:ext cx="8964488" cy="4566184"/>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936" y="116632"/>
            <a:ext cx="1152128" cy="1012912"/>
          </a:xfrm>
          <a:prstGeom prst="rect">
            <a:avLst/>
          </a:prstGeom>
        </p:spPr>
      </p:pic>
    </p:spTree>
    <p:extLst>
      <p:ext uri="{BB962C8B-B14F-4D97-AF65-F5344CB8AC3E}">
        <p14:creationId xmlns:p14="http://schemas.microsoft.com/office/powerpoint/2010/main" val="827302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pPr algn="ctr"/>
            <a:r>
              <a:rPr lang="es-AR" sz="3200" b="1" dirty="0">
                <a:latin typeface="+mn-lt"/>
              </a:rPr>
              <a:t>Criterio de cumplimiento para AF (todo tipo de fincas)</a:t>
            </a:r>
          </a:p>
        </p:txBody>
      </p:sp>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23528" y="1700808"/>
            <a:ext cx="8445339" cy="4464496"/>
          </a:xfrm>
          <a:prstGeom prst="rect">
            <a:avLst/>
          </a:prstGeom>
        </p:spPr>
      </p:pic>
    </p:spTree>
    <p:extLst>
      <p:ext uri="{BB962C8B-B14F-4D97-AF65-F5344CB8AC3E}">
        <p14:creationId xmlns:p14="http://schemas.microsoft.com/office/powerpoint/2010/main" val="4106211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lIns="91440" tIns="45720" rIns="91440" bIns="45720" rtlCol="0" anchor="ctr">
            <a:noAutofit/>
          </a:bodyPr>
          <a:lstStyle/>
          <a:p>
            <a:pPr algn="ctr"/>
            <a:r>
              <a:rPr lang="es-AR" sz="3200" b="1" dirty="0">
                <a:latin typeface="+mn-lt"/>
              </a:rPr>
              <a:t>Criterio de cumplimiento para CB (cultivos)</a:t>
            </a:r>
          </a:p>
        </p:txBody>
      </p:sp>
      <p:pic>
        <p:nvPicPr>
          <p:cNvPr id="9" name="Imagen 8"/>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9512" y="1700808"/>
            <a:ext cx="8775306" cy="3744416"/>
          </a:xfrm>
          <a:prstGeom prst="rect">
            <a:avLst/>
          </a:prstGeom>
        </p:spPr>
      </p:pic>
    </p:spTree>
    <p:extLst>
      <p:ext uri="{BB962C8B-B14F-4D97-AF65-F5344CB8AC3E}">
        <p14:creationId xmlns:p14="http://schemas.microsoft.com/office/powerpoint/2010/main" val="3739374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AR" sz="3600" dirty="0">
                <a:latin typeface="+mn-lt"/>
              </a:rPr>
              <a:t>Objetivos de la clase</a:t>
            </a:r>
          </a:p>
        </p:txBody>
      </p:sp>
      <p:sp>
        <p:nvSpPr>
          <p:cNvPr id="3" name="Marcador de contenido 2"/>
          <p:cNvSpPr>
            <a:spLocks noGrp="1"/>
          </p:cNvSpPr>
          <p:nvPr>
            <p:ph idx="1"/>
          </p:nvPr>
        </p:nvSpPr>
        <p:spPr>
          <a:xfrm>
            <a:off x="323528" y="2060848"/>
            <a:ext cx="8136904" cy="3168352"/>
          </a:xfrm>
        </p:spPr>
        <p:txBody>
          <a:bodyPr>
            <a:noAutofit/>
          </a:bodyPr>
          <a:lstStyle/>
          <a:p>
            <a:pPr marL="0" indent="0">
              <a:buNone/>
            </a:pPr>
            <a:r>
              <a:rPr lang="es-AR" dirty="0"/>
              <a:t>-Conocer la cadena de abastecimiento en la actividad de Galpones de Empaque, su contexto.</a:t>
            </a:r>
          </a:p>
          <a:p>
            <a:pPr marL="0" indent="0">
              <a:buNone/>
            </a:pPr>
            <a:r>
              <a:rPr lang="es-AR" dirty="0"/>
              <a:t>-Identificar los peligros de inocuidad y de calidad aplicables a Galpones de Empaque.</a:t>
            </a:r>
          </a:p>
          <a:p>
            <a:pPr marL="0" indent="0">
              <a:buNone/>
            </a:pPr>
            <a:r>
              <a:rPr lang="es-AR" dirty="0"/>
              <a:t>-Conocer los Sistemas de Gestión de Calidad aplicables</a:t>
            </a:r>
          </a:p>
          <a:p>
            <a:pPr marL="0" indent="0">
              <a:buNone/>
            </a:pPr>
            <a:r>
              <a:rPr lang="es-AR" dirty="0"/>
              <a:t>-Determinación de </a:t>
            </a:r>
            <a:r>
              <a:rPr lang="es-AR" dirty="0" err="1"/>
              <a:t>check</a:t>
            </a:r>
            <a:r>
              <a:rPr lang="es-AR" dirty="0"/>
              <a:t> </a:t>
            </a:r>
            <a:r>
              <a:rPr lang="es-AR" dirty="0" err="1"/>
              <a:t>list</a:t>
            </a:r>
            <a:r>
              <a:rPr lang="es-AR" dirty="0"/>
              <a:t> de auditoria</a:t>
            </a:r>
          </a:p>
          <a:p>
            <a:pPr marL="0" indent="0">
              <a:buNone/>
            </a:pPr>
            <a:endParaRPr lang="es-AR" dirty="0"/>
          </a:p>
          <a:p>
            <a:pPr marL="0" indent="0">
              <a:buNone/>
            </a:pPr>
            <a:endParaRPr lang="es-AR" dirty="0"/>
          </a:p>
          <a:p>
            <a:pPr marL="0" indent="0">
              <a:buNone/>
            </a:pPr>
            <a:endParaRPr lang="es-AR" dirty="0"/>
          </a:p>
          <a:p>
            <a:pPr marL="0" indent="0">
              <a:buNone/>
            </a:pPr>
            <a:r>
              <a:rPr lang="es-AR" dirty="0"/>
              <a:t> </a:t>
            </a:r>
          </a:p>
        </p:txBody>
      </p:sp>
    </p:spTree>
    <p:extLst>
      <p:ext uri="{BB962C8B-B14F-4D97-AF65-F5344CB8AC3E}">
        <p14:creationId xmlns:p14="http://schemas.microsoft.com/office/powerpoint/2010/main" val="942944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lIns="91440" tIns="45720" rIns="91440" bIns="45720" rtlCol="0" anchor="ctr">
            <a:noAutofit/>
          </a:bodyPr>
          <a:lstStyle/>
          <a:p>
            <a:pPr algn="ctr"/>
            <a:r>
              <a:rPr lang="es-AR" sz="3200" b="1" dirty="0">
                <a:latin typeface="+mn-lt"/>
              </a:rPr>
              <a:t>Criterio de cumplimiento para FV (Frutas y Hortalizas)</a:t>
            </a:r>
          </a:p>
        </p:txBody>
      </p:sp>
      <p:pic>
        <p:nvPicPr>
          <p:cNvPr id="3" name="Imagen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 y="2132856"/>
            <a:ext cx="8892480" cy="2376264"/>
          </a:xfrm>
          <a:prstGeom prst="rect">
            <a:avLst/>
          </a:prstGeom>
        </p:spPr>
      </p:pic>
    </p:spTree>
    <p:extLst>
      <p:ext uri="{BB962C8B-B14F-4D97-AF65-F5344CB8AC3E}">
        <p14:creationId xmlns:p14="http://schemas.microsoft.com/office/powerpoint/2010/main" val="1890783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404664"/>
            <a:ext cx="8136904" cy="543594"/>
          </a:xfrm>
        </p:spPr>
        <p:txBody>
          <a:bodyPr>
            <a:noAutofit/>
          </a:bodyPr>
          <a:lstStyle/>
          <a:p>
            <a:pPr algn="ctr"/>
            <a:r>
              <a:rPr lang="es-AR" sz="2800" b="1" dirty="0">
                <a:latin typeface="+mn-lt"/>
              </a:rPr>
              <a:t>Sistema de Registros para Fincas en base a </a:t>
            </a:r>
            <a:r>
              <a:rPr lang="es-AR" sz="2800" b="1" dirty="0" err="1">
                <a:latin typeface="+mn-lt"/>
              </a:rPr>
              <a:t>Globalgap</a:t>
            </a:r>
            <a:endParaRPr lang="es-AR" sz="2800" b="1" dirty="0">
              <a:latin typeface="+mn-lt"/>
            </a:endParaRPr>
          </a:p>
        </p:txBody>
      </p:sp>
      <p:graphicFrame>
        <p:nvGraphicFramePr>
          <p:cNvPr id="5" name="Tabla 4"/>
          <p:cNvGraphicFramePr>
            <a:graphicFrameLocks noGrp="1"/>
          </p:cNvGraphicFramePr>
          <p:nvPr>
            <p:extLst>
              <p:ext uri="{D42A27DB-BD31-4B8C-83A1-F6EECF244321}">
                <p14:modId xmlns:p14="http://schemas.microsoft.com/office/powerpoint/2010/main" val="1454070275"/>
              </p:ext>
            </p:extLst>
          </p:nvPr>
        </p:nvGraphicFramePr>
        <p:xfrm>
          <a:off x="1259631" y="980728"/>
          <a:ext cx="6624737" cy="5721556"/>
        </p:xfrm>
        <a:graphic>
          <a:graphicData uri="http://schemas.openxmlformats.org/drawingml/2006/table">
            <a:tbl>
              <a:tblPr/>
              <a:tblGrid>
                <a:gridCol w="864095">
                  <a:extLst>
                    <a:ext uri="{9D8B030D-6E8A-4147-A177-3AD203B41FA5}">
                      <a16:colId xmlns:a16="http://schemas.microsoft.com/office/drawing/2014/main" val="2250254322"/>
                    </a:ext>
                  </a:extLst>
                </a:gridCol>
                <a:gridCol w="960107">
                  <a:extLst>
                    <a:ext uri="{9D8B030D-6E8A-4147-A177-3AD203B41FA5}">
                      <a16:colId xmlns:a16="http://schemas.microsoft.com/office/drawing/2014/main" val="1097503412"/>
                    </a:ext>
                  </a:extLst>
                </a:gridCol>
                <a:gridCol w="960107">
                  <a:extLst>
                    <a:ext uri="{9D8B030D-6E8A-4147-A177-3AD203B41FA5}">
                      <a16:colId xmlns:a16="http://schemas.microsoft.com/office/drawing/2014/main" val="3392636603"/>
                    </a:ext>
                  </a:extLst>
                </a:gridCol>
                <a:gridCol w="960107">
                  <a:extLst>
                    <a:ext uri="{9D8B030D-6E8A-4147-A177-3AD203B41FA5}">
                      <a16:colId xmlns:a16="http://schemas.microsoft.com/office/drawing/2014/main" val="620666653"/>
                    </a:ext>
                  </a:extLst>
                </a:gridCol>
                <a:gridCol w="960107">
                  <a:extLst>
                    <a:ext uri="{9D8B030D-6E8A-4147-A177-3AD203B41FA5}">
                      <a16:colId xmlns:a16="http://schemas.microsoft.com/office/drawing/2014/main" val="1509030073"/>
                    </a:ext>
                  </a:extLst>
                </a:gridCol>
                <a:gridCol w="960107">
                  <a:extLst>
                    <a:ext uri="{9D8B030D-6E8A-4147-A177-3AD203B41FA5}">
                      <a16:colId xmlns:a16="http://schemas.microsoft.com/office/drawing/2014/main" val="1965798424"/>
                    </a:ext>
                  </a:extLst>
                </a:gridCol>
                <a:gridCol w="960107">
                  <a:extLst>
                    <a:ext uri="{9D8B030D-6E8A-4147-A177-3AD203B41FA5}">
                      <a16:colId xmlns:a16="http://schemas.microsoft.com/office/drawing/2014/main" val="1591424210"/>
                    </a:ext>
                  </a:extLst>
                </a:gridCol>
              </a:tblGrid>
              <a:tr h="249263">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gridSpan="3">
                  <a:txBody>
                    <a:bodyPr/>
                    <a:lstStyle/>
                    <a:p>
                      <a:pPr algn="l" fontAlgn="b"/>
                      <a:r>
                        <a:rPr lang="es-AR" sz="1800" b="1" i="0" u="none" strike="noStrike" dirty="0">
                          <a:effectLst/>
                          <a:latin typeface="Arial" panose="020B0604020202020204" pitchFamily="34" charset="0"/>
                        </a:rPr>
                        <a:t>INDICE DE REGISTROS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2722868980"/>
                  </a:ext>
                </a:extLst>
              </a:tr>
              <a:tr h="215931">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200" b="1"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4121641464"/>
                  </a:ext>
                </a:extLst>
              </a:tr>
              <a:tr h="174800">
                <a:tc gridSpan="3">
                  <a:txBody>
                    <a:bodyPr/>
                    <a:lstStyle/>
                    <a:p>
                      <a:pPr algn="l" fontAlgn="b"/>
                      <a:r>
                        <a:rPr lang="es-AR" sz="1050" b="0" i="0" u="none" strike="noStrike">
                          <a:effectLst/>
                          <a:latin typeface="Arial" panose="020B0604020202020204" pitchFamily="34" charset="0"/>
                        </a:rPr>
                        <a:t>INFORMACIÓN GENERAL</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1</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4041783916"/>
                  </a:ext>
                </a:extLst>
              </a:tr>
              <a:tr h="174800">
                <a:tc gridSpan="4">
                  <a:txBody>
                    <a:bodyPr/>
                    <a:lstStyle/>
                    <a:p>
                      <a:pPr algn="l" fontAlgn="b"/>
                      <a:r>
                        <a:rPr lang="es-ES" sz="1050" b="0" i="0" u="none" strike="noStrike">
                          <a:effectLst/>
                          <a:latin typeface="Arial" panose="020B0604020202020204" pitchFamily="34" charset="0"/>
                        </a:rPr>
                        <a:t>CROQUIS DE UBICACIÓN DE CADA CUADRO</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Plano 1</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3933866399"/>
                  </a:ext>
                </a:extLst>
              </a:tr>
              <a:tr h="174800">
                <a:tc gridSpan="4">
                  <a:txBody>
                    <a:bodyPr/>
                    <a:lstStyle/>
                    <a:p>
                      <a:pPr algn="l" fontAlgn="b"/>
                      <a:r>
                        <a:rPr lang="es-ES" sz="1050" b="0" i="0" u="none" strike="noStrike">
                          <a:effectLst/>
                          <a:latin typeface="Arial" panose="020B0604020202020204" pitchFamily="34" charset="0"/>
                        </a:rPr>
                        <a:t>DESCRIPCIÓN GENERAL DE LA FINCA</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2</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401423711"/>
                  </a:ext>
                </a:extLst>
              </a:tr>
              <a:tr h="174800">
                <a:tc gridSpan="6">
                  <a:txBody>
                    <a:bodyPr/>
                    <a:lstStyle/>
                    <a:p>
                      <a:pPr algn="l" fontAlgn="b"/>
                      <a:r>
                        <a:rPr lang="es-ES" sz="1050" b="0" i="0" u="none" strike="noStrike">
                          <a:effectLst/>
                          <a:latin typeface="Arial" panose="020B0604020202020204" pitchFamily="34" charset="0"/>
                        </a:rPr>
                        <a:t>EQUIVALENCIA: CUADRO / ( UMI ) (Para CUADROS inscriptos en el SMR)</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Planilla 3</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2692814834"/>
                  </a:ext>
                </a:extLst>
              </a:tr>
              <a:tr h="174800">
                <a:tc gridSpan="5">
                  <a:txBody>
                    <a:bodyPr/>
                    <a:lstStyle/>
                    <a:p>
                      <a:pPr algn="l" fontAlgn="b"/>
                      <a:r>
                        <a:rPr lang="es-ES" sz="1050" b="0" i="0" u="none" strike="noStrike">
                          <a:effectLst/>
                          <a:latin typeface="Arial" panose="020B0604020202020204" pitchFamily="34" charset="0"/>
                        </a:rPr>
                        <a:t> IDENTIFICACIÓN Y CALIBRACIÓN DE MAQUINARIAS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4</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1859378965"/>
                  </a:ext>
                </a:extLst>
              </a:tr>
              <a:tr h="174800">
                <a:tc gridSpan="3">
                  <a:txBody>
                    <a:bodyPr/>
                    <a:lstStyle/>
                    <a:p>
                      <a:pPr algn="l" fontAlgn="b"/>
                      <a:r>
                        <a:rPr lang="es-AR" sz="1050" b="0" i="0" u="none" strike="noStrike">
                          <a:effectLst/>
                          <a:latin typeface="Arial" panose="020B0604020202020204" pitchFamily="34" charset="0"/>
                        </a:rPr>
                        <a:t>CALIBRACIÓN DE MAQUINARIAS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4.1.</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2922879549"/>
                  </a:ext>
                </a:extLst>
              </a:tr>
              <a:tr h="174800">
                <a:tc gridSpan="4">
                  <a:txBody>
                    <a:bodyPr/>
                    <a:lstStyle/>
                    <a:p>
                      <a:pPr algn="l" fontAlgn="b"/>
                      <a:r>
                        <a:rPr lang="es-AR" sz="1050" b="0" i="0" u="none" strike="noStrike">
                          <a:effectLst/>
                          <a:latin typeface="Arial" panose="020B0604020202020204" pitchFamily="34" charset="0"/>
                        </a:rPr>
                        <a:t>MANTENIMIENTOS Y REPARACIONES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5</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2969164165"/>
                  </a:ext>
                </a:extLst>
              </a:tr>
              <a:tr h="174800">
                <a:tc gridSpan="4">
                  <a:txBody>
                    <a:bodyPr/>
                    <a:lstStyle/>
                    <a:p>
                      <a:pPr algn="l" fontAlgn="b"/>
                      <a:r>
                        <a:rPr lang="es-AR" sz="1050" b="0" i="0" u="none" strike="noStrike">
                          <a:effectLst/>
                          <a:latin typeface="Arial" panose="020B0604020202020204" pitchFamily="34" charset="0"/>
                        </a:rPr>
                        <a:t>PODA /RALEO/PLANTACIONES NUEVAS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6</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2734398106"/>
                  </a:ext>
                </a:extLst>
              </a:tr>
              <a:tr h="174800">
                <a:tc>
                  <a:txBody>
                    <a:bodyPr/>
                    <a:lstStyle/>
                    <a:p>
                      <a:pPr algn="l" fontAlgn="b"/>
                      <a:r>
                        <a:rPr lang="es-AR" sz="1050" b="0" i="0" u="none" strike="noStrike">
                          <a:effectLst/>
                          <a:latin typeface="Arial" panose="020B0604020202020204" pitchFamily="34" charset="0"/>
                        </a:rPr>
                        <a:t>RIEGOS</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7</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1647355595"/>
                  </a:ext>
                </a:extLst>
              </a:tr>
              <a:tr h="174800">
                <a:tc gridSpan="3">
                  <a:txBody>
                    <a:bodyPr/>
                    <a:lstStyle/>
                    <a:p>
                      <a:pPr algn="l" fontAlgn="b"/>
                      <a:r>
                        <a:rPr lang="es-AR" sz="1050" b="0" i="0" u="none" strike="noStrike">
                          <a:effectLst/>
                          <a:latin typeface="Arial" panose="020B0604020202020204" pitchFamily="34" charset="0"/>
                        </a:rPr>
                        <a:t>LABORES CULTURALES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8</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4125222675"/>
                  </a:ext>
                </a:extLst>
              </a:tr>
              <a:tr h="174800">
                <a:tc gridSpan="3">
                  <a:txBody>
                    <a:bodyPr/>
                    <a:lstStyle/>
                    <a:p>
                      <a:pPr algn="l" fontAlgn="b"/>
                      <a:r>
                        <a:rPr lang="es-AR" sz="1050" b="0" i="0" u="none" strike="noStrike">
                          <a:effectLst/>
                          <a:latin typeface="Arial" panose="020B0604020202020204" pitchFamily="34" charset="0"/>
                        </a:rPr>
                        <a:t>INVENTARIO DE FERTILIZANTES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9</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430246917"/>
                  </a:ext>
                </a:extLst>
              </a:tr>
              <a:tr h="174800">
                <a:tc gridSpan="2">
                  <a:txBody>
                    <a:bodyPr/>
                    <a:lstStyle/>
                    <a:p>
                      <a:pPr algn="l" fontAlgn="b"/>
                      <a:r>
                        <a:rPr lang="es-AR" sz="1050" b="0" i="0" u="none" strike="noStrike">
                          <a:effectLst/>
                          <a:latin typeface="Arial" panose="020B0604020202020204" pitchFamily="34" charset="0"/>
                        </a:rPr>
                        <a:t>FERTILIZACIONES</a:t>
                      </a:r>
                    </a:p>
                  </a:txBody>
                  <a:tcPr marL="7869" marR="7869" marT="7869" marB="0" anchor="b">
                    <a:lnL>
                      <a:noFill/>
                    </a:lnL>
                    <a:lnR>
                      <a:noFill/>
                    </a:lnR>
                    <a:lnT>
                      <a:noFill/>
                    </a:lnT>
                    <a:lnB>
                      <a:noFill/>
                    </a:lnB>
                    <a:solidFill>
                      <a:srgbClr val="FFFFFF"/>
                    </a:solidFill>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10</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2397313543"/>
                  </a:ext>
                </a:extLst>
              </a:tr>
              <a:tr h="174800">
                <a:tc gridSpan="3">
                  <a:txBody>
                    <a:bodyPr/>
                    <a:lstStyle/>
                    <a:p>
                      <a:pPr algn="l" fontAlgn="b"/>
                      <a:r>
                        <a:rPr lang="es-AR" sz="1050" b="0" i="0" u="none" strike="noStrike">
                          <a:effectLst/>
                          <a:latin typeface="Arial" panose="020B0604020202020204" pitchFamily="34" charset="0"/>
                        </a:rPr>
                        <a:t>INVENTARIO DE FITOSANITARIOS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11</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4206143246"/>
                  </a:ext>
                </a:extLst>
              </a:tr>
              <a:tr h="174800">
                <a:tc gridSpan="3">
                  <a:txBody>
                    <a:bodyPr/>
                    <a:lstStyle/>
                    <a:p>
                      <a:pPr algn="l" fontAlgn="b"/>
                      <a:r>
                        <a:rPr lang="es-AR" sz="1050" b="0" i="0" u="none" strike="noStrike">
                          <a:effectLst/>
                          <a:latin typeface="Arial" panose="020B0604020202020204" pitchFamily="34" charset="0"/>
                        </a:rPr>
                        <a:t>APLICACIÓN DE FITOSANITARIOS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12</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3968178311"/>
                  </a:ext>
                </a:extLst>
              </a:tr>
              <a:tr h="174800">
                <a:tc gridSpan="5">
                  <a:txBody>
                    <a:bodyPr/>
                    <a:lstStyle/>
                    <a:p>
                      <a:pPr algn="l" fontAlgn="b"/>
                      <a:r>
                        <a:rPr lang="es-ES" sz="1050" b="0" i="0" u="none" strike="noStrike">
                          <a:effectLst/>
                          <a:latin typeface="Arial" panose="020B0604020202020204" pitchFamily="34" charset="0"/>
                        </a:rPr>
                        <a:t>MONITOREO DE PLAGAS, ENFERMEDADES Y MALEZAS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13</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1382672255"/>
                  </a:ext>
                </a:extLst>
              </a:tr>
              <a:tr h="174800">
                <a:tc gridSpan="5">
                  <a:txBody>
                    <a:bodyPr/>
                    <a:lstStyle/>
                    <a:p>
                      <a:pPr algn="l" fontAlgn="b"/>
                      <a:r>
                        <a:rPr lang="es-ES" sz="1050" b="0" i="0" u="none" strike="noStrike">
                          <a:effectLst/>
                          <a:latin typeface="Arial" panose="020B0604020202020204" pitchFamily="34" charset="0"/>
                        </a:rPr>
                        <a:t>ELIMINACIÓN DE EXCEDENTES DE FITOSANITARIOS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14</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745915662"/>
                  </a:ext>
                </a:extLst>
              </a:tr>
              <a:tr h="174800">
                <a:tc gridSpan="5">
                  <a:txBody>
                    <a:bodyPr/>
                    <a:lstStyle/>
                    <a:p>
                      <a:pPr algn="l" fontAlgn="b"/>
                      <a:r>
                        <a:rPr lang="es-ES" sz="1050" b="0" i="0" u="none" strike="noStrike" dirty="0">
                          <a:effectLst/>
                          <a:latin typeface="Arial" panose="020B0604020202020204" pitchFamily="34" charset="0"/>
                        </a:rPr>
                        <a:t> LAVADO DEL EQUIPO DE PROTECCIÓN PERSONAL</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15</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3864276274"/>
                  </a:ext>
                </a:extLst>
              </a:tr>
              <a:tr h="174800">
                <a:tc gridSpan="4">
                  <a:txBody>
                    <a:bodyPr/>
                    <a:lstStyle/>
                    <a:p>
                      <a:pPr algn="l" fontAlgn="b"/>
                      <a:r>
                        <a:rPr lang="es-AR" sz="1050" b="0" i="0" u="none" strike="noStrike">
                          <a:effectLst/>
                          <a:latin typeface="Arial" panose="020B0604020202020204" pitchFamily="34" charset="0"/>
                        </a:rPr>
                        <a:t>EQUIPO DE PROTECCION PERSONAL</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16</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2197966745"/>
                  </a:ext>
                </a:extLst>
              </a:tr>
              <a:tr h="174800">
                <a:tc gridSpan="4">
                  <a:txBody>
                    <a:bodyPr/>
                    <a:lstStyle/>
                    <a:p>
                      <a:pPr algn="l" fontAlgn="b"/>
                      <a:r>
                        <a:rPr lang="es-ES" sz="1050" b="0" i="0" u="none" strike="noStrike">
                          <a:effectLst/>
                          <a:latin typeface="Arial" panose="020B0604020202020204" pitchFamily="34" charset="0"/>
                        </a:rPr>
                        <a:t> CALIBRACIÓN DE ELEMENTOS DE MEDICION </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17</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276088457"/>
                  </a:ext>
                </a:extLst>
              </a:tr>
              <a:tr h="174800">
                <a:tc gridSpan="3">
                  <a:txBody>
                    <a:bodyPr/>
                    <a:lstStyle/>
                    <a:p>
                      <a:pPr algn="l" fontAlgn="b"/>
                      <a:r>
                        <a:rPr lang="es-AR" sz="1050" b="0" i="0" u="none" strike="noStrike">
                          <a:effectLst/>
                          <a:latin typeface="Arial" panose="020B0604020202020204" pitchFamily="34" charset="0"/>
                        </a:rPr>
                        <a:t>AUTORIZACIÓN DE COSECHA</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18</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3293046264"/>
                  </a:ext>
                </a:extLst>
              </a:tr>
              <a:tr h="339318">
                <a:tc gridSpan="4">
                  <a:txBody>
                    <a:bodyPr/>
                    <a:lstStyle/>
                    <a:p>
                      <a:pPr algn="l" fontAlgn="b"/>
                      <a:r>
                        <a:rPr lang="es-ES" sz="1050" b="0" i="0" u="none" strike="noStrike">
                          <a:effectLst/>
                          <a:latin typeface="Arial" panose="020B0604020202020204" pitchFamily="34" charset="0"/>
                        </a:rPr>
                        <a:t>ESTADOS FENOLOGICOS Y PRIMERA COSECHA</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19</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659927602"/>
                  </a:ext>
                </a:extLst>
              </a:tr>
              <a:tr h="174800">
                <a:tc gridSpan="4">
                  <a:txBody>
                    <a:bodyPr/>
                    <a:lstStyle/>
                    <a:p>
                      <a:pPr algn="l" fontAlgn="b"/>
                      <a:r>
                        <a:rPr lang="es-ES" sz="1050" b="0" i="0" u="none" strike="noStrike">
                          <a:effectLst/>
                          <a:latin typeface="Arial" panose="020B0604020202020204" pitchFamily="34" charset="0"/>
                        </a:rPr>
                        <a:t>CAPTURAS DE CARPOCAPSA Y GRFAFOLITA</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20</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911415029"/>
                  </a:ext>
                </a:extLst>
              </a:tr>
              <a:tr h="174800">
                <a:tc gridSpan="4">
                  <a:txBody>
                    <a:bodyPr/>
                    <a:lstStyle/>
                    <a:p>
                      <a:pPr algn="l" fontAlgn="b"/>
                      <a:r>
                        <a:rPr lang="es-ES" sz="1050" b="0" i="0" u="none" strike="noStrike">
                          <a:effectLst/>
                          <a:latin typeface="Arial" panose="020B0604020202020204" pitchFamily="34" charset="0"/>
                        </a:rPr>
                        <a:t>CURVAS DE CARPOCAPSA Y GRAFOLITA</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Gráfico 1 </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890943066"/>
                  </a:ext>
                </a:extLst>
              </a:tr>
              <a:tr h="174800">
                <a:tc gridSpan="6">
                  <a:txBody>
                    <a:bodyPr/>
                    <a:lstStyle/>
                    <a:p>
                      <a:pPr algn="l" fontAlgn="b"/>
                      <a:r>
                        <a:rPr lang="es-ES" sz="1050" b="0" i="0" u="none" strike="noStrike">
                          <a:effectLst/>
                          <a:latin typeface="Arial" panose="020B0604020202020204" pitchFamily="34" charset="0"/>
                        </a:rPr>
                        <a:t>CONTROL DE ROEDORES: CROQUIS DE UBICACIÓN DE CEBOS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Planilla 21</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2061636259"/>
                  </a:ext>
                </a:extLst>
              </a:tr>
              <a:tr h="339318">
                <a:tc gridSpan="5">
                  <a:txBody>
                    <a:bodyPr/>
                    <a:lstStyle/>
                    <a:p>
                      <a:pPr algn="l" fontAlgn="b"/>
                      <a:r>
                        <a:rPr lang="es-AR" sz="1050" b="0" i="0" u="none" strike="noStrike">
                          <a:effectLst/>
                          <a:latin typeface="Arial" panose="020B0604020202020204" pitchFamily="34" charset="0"/>
                        </a:rPr>
                        <a:t> CONTROL DE ROEDORES: MONITOREO DE CEBOS TOXICOS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22</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1017460907"/>
                  </a:ext>
                </a:extLst>
              </a:tr>
              <a:tr h="174800">
                <a:tc gridSpan="4">
                  <a:txBody>
                    <a:bodyPr/>
                    <a:lstStyle/>
                    <a:p>
                      <a:pPr algn="l" fontAlgn="b"/>
                      <a:r>
                        <a:rPr lang="es-ES" sz="1050" b="0" i="0" u="none" strike="noStrike">
                          <a:effectLst/>
                          <a:latin typeface="Arial" panose="020B0604020202020204" pitchFamily="34" charset="0"/>
                        </a:rPr>
                        <a:t>REGISTRO DE LIMPIEZA DE SANITARIOS </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23</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2930648840"/>
                  </a:ext>
                </a:extLst>
              </a:tr>
              <a:tr h="174800">
                <a:tc gridSpan="3">
                  <a:txBody>
                    <a:bodyPr/>
                    <a:lstStyle/>
                    <a:p>
                      <a:pPr algn="l" fontAlgn="b"/>
                      <a:r>
                        <a:rPr lang="es-AR" sz="1050" b="0" i="0" u="none" strike="noStrike">
                          <a:effectLst/>
                          <a:latin typeface="Arial" panose="020B0604020202020204" pitchFamily="34" charset="0"/>
                        </a:rPr>
                        <a:t>GESTIÓN DE RESIDUOS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Planilla 24</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134326044"/>
                  </a:ext>
                </a:extLst>
              </a:tr>
              <a:tr h="174800">
                <a:tc gridSpan="3">
                  <a:txBody>
                    <a:bodyPr/>
                    <a:lstStyle/>
                    <a:p>
                      <a:pPr algn="l" fontAlgn="b"/>
                      <a:r>
                        <a:rPr lang="es-AR" sz="1050" b="0" i="0" u="none" strike="noStrike">
                          <a:effectLst/>
                          <a:latin typeface="Arial" panose="020B0604020202020204" pitchFamily="34" charset="0"/>
                        </a:rPr>
                        <a:t>INSPECTORES / AUDITORES</a:t>
                      </a:r>
                    </a:p>
                  </a:txBody>
                  <a:tcPr marL="7869" marR="7869" marT="7869" marB="0" anchor="b">
                    <a:lnL>
                      <a:noFill/>
                    </a:lnL>
                    <a:lnR>
                      <a:noFill/>
                    </a:lnR>
                    <a:lnT>
                      <a:noFill/>
                    </a:lnT>
                    <a:lnB>
                      <a:noFill/>
                    </a:lnB>
                    <a:solidFill>
                      <a:srgbClr val="FFFFFF"/>
                    </a:solidFill>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7869" marR="7869" marT="7869" marB="0" anchor="b">
                    <a:lnL>
                      <a:noFill/>
                    </a:lnL>
                    <a:lnR>
                      <a:noFill/>
                    </a:lnR>
                    <a:lnT>
                      <a:noFill/>
                    </a:lnT>
                    <a:lnB>
                      <a:noFill/>
                    </a:lnB>
                    <a:solidFill>
                      <a:srgbClr val="FFFFFF"/>
                    </a:solidFill>
                  </a:tcPr>
                </a:tc>
                <a:tc>
                  <a:txBody>
                    <a:bodyPr/>
                    <a:lstStyle/>
                    <a:p>
                      <a:pPr algn="l" fontAlgn="b"/>
                      <a:r>
                        <a:rPr lang="es-AR" sz="1050" b="0" i="0" u="none" strike="noStrike" dirty="0">
                          <a:effectLst/>
                          <a:latin typeface="Arial" panose="020B0604020202020204" pitchFamily="34" charset="0"/>
                        </a:rPr>
                        <a:t>Planilla 25</a:t>
                      </a:r>
                    </a:p>
                  </a:txBody>
                  <a:tcPr marL="7869" marR="7869" marT="7869" marB="0" anchor="b">
                    <a:lnL>
                      <a:noFill/>
                    </a:lnL>
                    <a:lnR>
                      <a:noFill/>
                    </a:lnR>
                    <a:lnT>
                      <a:noFill/>
                    </a:lnT>
                    <a:lnB>
                      <a:noFill/>
                    </a:lnB>
                    <a:solidFill>
                      <a:srgbClr val="FFFFFF"/>
                    </a:solidFill>
                  </a:tcPr>
                </a:tc>
                <a:extLst>
                  <a:ext uri="{0D108BD9-81ED-4DB2-BD59-A6C34878D82A}">
                    <a16:rowId xmlns:a16="http://schemas.microsoft.com/office/drawing/2014/main" val="3820881215"/>
                  </a:ext>
                </a:extLst>
              </a:tr>
            </a:tbl>
          </a:graphicData>
        </a:graphic>
      </p:graphicFrame>
    </p:spTree>
    <p:extLst>
      <p:ext uri="{BB962C8B-B14F-4D97-AF65-F5344CB8AC3E}">
        <p14:creationId xmlns:p14="http://schemas.microsoft.com/office/powerpoint/2010/main" val="3701351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759618"/>
          </a:xfrm>
        </p:spPr>
        <p:txBody>
          <a:bodyPr>
            <a:normAutofit fontScale="90000"/>
          </a:bodyPr>
          <a:lstStyle/>
          <a:p>
            <a:pPr algn="ctr"/>
            <a:r>
              <a:rPr lang="es-AR" b="1" dirty="0">
                <a:latin typeface="+mn-lt"/>
              </a:rPr>
              <a:t>Planilla de aplicación de plaguicidas</a:t>
            </a:r>
          </a:p>
        </p:txBody>
      </p:sp>
      <p:graphicFrame>
        <p:nvGraphicFramePr>
          <p:cNvPr id="5" name="Tabla 4"/>
          <p:cNvGraphicFramePr>
            <a:graphicFrameLocks noGrp="1"/>
          </p:cNvGraphicFramePr>
          <p:nvPr>
            <p:extLst>
              <p:ext uri="{D42A27DB-BD31-4B8C-83A1-F6EECF244321}">
                <p14:modId xmlns:p14="http://schemas.microsoft.com/office/powerpoint/2010/main" val="2815368906"/>
              </p:ext>
            </p:extLst>
          </p:nvPr>
        </p:nvGraphicFramePr>
        <p:xfrm>
          <a:off x="179512" y="1556792"/>
          <a:ext cx="8856984" cy="4930430"/>
        </p:xfrm>
        <a:graphic>
          <a:graphicData uri="http://schemas.openxmlformats.org/drawingml/2006/table">
            <a:tbl>
              <a:tblPr/>
              <a:tblGrid>
                <a:gridCol w="931803">
                  <a:extLst>
                    <a:ext uri="{9D8B030D-6E8A-4147-A177-3AD203B41FA5}">
                      <a16:colId xmlns:a16="http://schemas.microsoft.com/office/drawing/2014/main" val="761407507"/>
                    </a:ext>
                  </a:extLst>
                </a:gridCol>
                <a:gridCol w="377439">
                  <a:extLst>
                    <a:ext uri="{9D8B030D-6E8A-4147-A177-3AD203B41FA5}">
                      <a16:colId xmlns:a16="http://schemas.microsoft.com/office/drawing/2014/main" val="1561901312"/>
                    </a:ext>
                  </a:extLst>
                </a:gridCol>
                <a:gridCol w="636930">
                  <a:extLst>
                    <a:ext uri="{9D8B030D-6E8A-4147-A177-3AD203B41FA5}">
                      <a16:colId xmlns:a16="http://schemas.microsoft.com/office/drawing/2014/main" val="3248349350"/>
                    </a:ext>
                  </a:extLst>
                </a:gridCol>
                <a:gridCol w="521928">
                  <a:extLst>
                    <a:ext uri="{9D8B030D-6E8A-4147-A177-3AD203B41FA5}">
                      <a16:colId xmlns:a16="http://schemas.microsoft.com/office/drawing/2014/main" val="3723002009"/>
                    </a:ext>
                  </a:extLst>
                </a:gridCol>
                <a:gridCol w="636930">
                  <a:extLst>
                    <a:ext uri="{9D8B030D-6E8A-4147-A177-3AD203B41FA5}">
                      <a16:colId xmlns:a16="http://schemas.microsoft.com/office/drawing/2014/main" val="1594957442"/>
                    </a:ext>
                  </a:extLst>
                </a:gridCol>
                <a:gridCol w="698851">
                  <a:extLst>
                    <a:ext uri="{9D8B030D-6E8A-4147-A177-3AD203B41FA5}">
                      <a16:colId xmlns:a16="http://schemas.microsoft.com/office/drawing/2014/main" val="3413209528"/>
                    </a:ext>
                  </a:extLst>
                </a:gridCol>
                <a:gridCol w="743083">
                  <a:extLst>
                    <a:ext uri="{9D8B030D-6E8A-4147-A177-3AD203B41FA5}">
                      <a16:colId xmlns:a16="http://schemas.microsoft.com/office/drawing/2014/main" val="2736775023"/>
                    </a:ext>
                  </a:extLst>
                </a:gridCol>
                <a:gridCol w="365644">
                  <a:extLst>
                    <a:ext uri="{9D8B030D-6E8A-4147-A177-3AD203B41FA5}">
                      <a16:colId xmlns:a16="http://schemas.microsoft.com/office/drawing/2014/main" val="222514514"/>
                    </a:ext>
                  </a:extLst>
                </a:gridCol>
                <a:gridCol w="731288">
                  <a:extLst>
                    <a:ext uri="{9D8B030D-6E8A-4147-A177-3AD203B41FA5}">
                      <a16:colId xmlns:a16="http://schemas.microsoft.com/office/drawing/2014/main" val="132561978"/>
                    </a:ext>
                  </a:extLst>
                </a:gridCol>
                <a:gridCol w="471798">
                  <a:extLst>
                    <a:ext uri="{9D8B030D-6E8A-4147-A177-3AD203B41FA5}">
                      <a16:colId xmlns:a16="http://schemas.microsoft.com/office/drawing/2014/main" val="599965870"/>
                    </a:ext>
                  </a:extLst>
                </a:gridCol>
                <a:gridCol w="731288">
                  <a:extLst>
                    <a:ext uri="{9D8B030D-6E8A-4147-A177-3AD203B41FA5}">
                      <a16:colId xmlns:a16="http://schemas.microsoft.com/office/drawing/2014/main" val="2026098041"/>
                    </a:ext>
                  </a:extLst>
                </a:gridCol>
                <a:gridCol w="695903">
                  <a:extLst>
                    <a:ext uri="{9D8B030D-6E8A-4147-A177-3AD203B41FA5}">
                      <a16:colId xmlns:a16="http://schemas.microsoft.com/office/drawing/2014/main" val="3758133151"/>
                    </a:ext>
                  </a:extLst>
                </a:gridCol>
                <a:gridCol w="802057">
                  <a:extLst>
                    <a:ext uri="{9D8B030D-6E8A-4147-A177-3AD203B41FA5}">
                      <a16:colId xmlns:a16="http://schemas.microsoft.com/office/drawing/2014/main" val="558784056"/>
                    </a:ext>
                  </a:extLst>
                </a:gridCol>
                <a:gridCol w="512042">
                  <a:extLst>
                    <a:ext uri="{9D8B030D-6E8A-4147-A177-3AD203B41FA5}">
                      <a16:colId xmlns:a16="http://schemas.microsoft.com/office/drawing/2014/main" val="4025848313"/>
                    </a:ext>
                  </a:extLst>
                </a:gridCol>
              </a:tblGrid>
              <a:tr h="521895">
                <a:tc>
                  <a:txBody>
                    <a:bodyPr/>
                    <a:lstStyle/>
                    <a:p>
                      <a:pPr algn="ctr" fontAlgn="b"/>
                      <a:r>
                        <a:rPr lang="es-AR" sz="1050" b="0" i="0" u="none" strike="noStrike">
                          <a:effectLst/>
                          <a:latin typeface="Arial" panose="020B0604020202020204" pitchFamily="34" charset="0"/>
                        </a:rPr>
                        <a:t>Fecha y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AR" sz="1050" b="0" i="0" u="none" strike="noStrike">
                          <a:effectLst/>
                          <a:latin typeface="Arial" panose="020B0604020202020204" pitchFamily="34" charset="0"/>
                        </a:rPr>
                        <a:t>Cuadro</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AR" sz="1050" b="0" i="0" u="none" strike="noStrike">
                          <a:effectLst/>
                          <a:latin typeface="Arial" panose="020B0604020202020204" pitchFamily="34" charset="0"/>
                        </a:rPr>
                        <a:t>Superficie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AR" sz="1050" b="0" i="0" u="none" strike="noStrike">
                          <a:effectLst/>
                          <a:latin typeface="Arial" panose="020B0604020202020204" pitchFamily="34" charset="0"/>
                        </a:rPr>
                        <a:t>Especie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AR" sz="1050" b="0" i="0" u="none" strike="noStrike">
                          <a:effectLst/>
                          <a:latin typeface="Arial" panose="020B0604020202020204" pitchFamily="34" charset="0"/>
                        </a:rPr>
                        <a:t>Variedad</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AR" sz="1050" b="0" i="0" u="none" strike="noStrike">
                          <a:effectLst/>
                          <a:latin typeface="Arial" panose="020B0604020202020204" pitchFamily="34" charset="0"/>
                        </a:rPr>
                        <a:t>Nombre</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Materia activa</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AR" sz="1050" b="0" i="0" u="none" strike="noStrike">
                          <a:effectLst/>
                          <a:latin typeface="Arial" panose="020B0604020202020204" pitchFamily="34" charset="0"/>
                        </a:rPr>
                        <a:t>Dosis/</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AR" sz="1050" b="0" i="0" u="none" strike="noStrike">
                          <a:effectLst/>
                          <a:latin typeface="Arial" panose="020B0604020202020204" pitchFamily="34" charset="0"/>
                        </a:rPr>
                        <a:t>Vol. Producto</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Carencia</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AR" sz="1050" b="0" i="0" u="none" strike="noStrike">
                          <a:effectLst/>
                          <a:latin typeface="Arial" panose="020B0604020202020204" pitchFamily="34" charset="0"/>
                        </a:rPr>
                        <a:t>Nombre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AR" sz="1050" b="0" i="0" u="none" strike="noStrike">
                          <a:effectLst/>
                          <a:latin typeface="Arial" panose="020B0604020202020204" pitchFamily="34" charset="0"/>
                        </a:rPr>
                        <a:t>Firma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AR" sz="1050" b="0" i="0" u="none" strike="noStrike">
                          <a:effectLst/>
                          <a:latin typeface="Arial" panose="020B0604020202020204" pitchFamily="34" charset="0"/>
                        </a:rPr>
                        <a:t>Condiciones</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AR" sz="1050" b="0" i="0" u="none" strike="noStrike">
                          <a:effectLst/>
                          <a:latin typeface="Arial" panose="020B0604020202020204" pitchFamily="34" charset="0"/>
                        </a:rPr>
                        <a:t>Orden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171167985"/>
                  </a:ext>
                </a:extLst>
              </a:tr>
              <a:tr h="350215">
                <a:tc>
                  <a:txBody>
                    <a:bodyPr/>
                    <a:lstStyle/>
                    <a:p>
                      <a:pPr algn="ctr" fontAlgn="b"/>
                      <a:r>
                        <a:rPr lang="es-AR" sz="1000" b="0" i="0" u="none" strike="noStrike">
                          <a:effectLst/>
                          <a:latin typeface="Arial" panose="020B0604020202020204" pitchFamily="34" charset="0"/>
                        </a:rPr>
                        <a:t>Hora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tratada (Ha)</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AR" sz="1050" b="0" i="0" u="none" strike="noStrike">
                          <a:effectLst/>
                          <a:latin typeface="Arial" panose="020B0604020202020204" pitchFamily="34" charset="0"/>
                        </a:rPr>
                        <a:t>Comercial</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AR" sz="1050" b="0" i="0" u="none" strike="noStrike">
                          <a:effectLst/>
                          <a:latin typeface="Arial" panose="020B0604020202020204" pitchFamily="34" charset="0"/>
                        </a:rPr>
                        <a:t>100 L</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AR" sz="1050" b="0" i="0" u="none" strike="noStrike">
                          <a:effectLst/>
                          <a:latin typeface="Arial" panose="020B0604020202020204" pitchFamily="34" charset="0"/>
                        </a:rPr>
                        <a:t>aplicado</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AR" sz="1050" b="0" i="0" u="none" strike="noStrike">
                          <a:effectLst/>
                          <a:latin typeface="Arial" panose="020B0604020202020204" pitchFamily="34" charset="0"/>
                        </a:rPr>
                        <a:t>(días)</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AR" sz="1050" b="0" i="0" u="none" strike="noStrike">
                          <a:effectLst/>
                          <a:latin typeface="Arial" panose="020B0604020202020204" pitchFamily="34" charset="0"/>
                        </a:rPr>
                        <a:t>Operario/s</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AR" sz="1050" b="0" i="0" u="none" strike="noStrike">
                          <a:effectLst/>
                          <a:latin typeface="Arial" panose="020B0604020202020204" pitchFamily="34" charset="0"/>
                        </a:rPr>
                        <a:t>Operario/s</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AR" sz="1050" b="0" i="0" u="none" strike="noStrike">
                          <a:effectLst/>
                          <a:latin typeface="Arial" panose="020B0604020202020204" pitchFamily="34" charset="0"/>
                        </a:rPr>
                        <a:t>meteorolog.</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Tec.nº</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11783935"/>
                  </a:ext>
                </a:extLst>
              </a:tr>
              <a:tr h="178535">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Tº</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270023569"/>
                  </a:ext>
                </a:extLst>
              </a:tr>
              <a:tr h="178535">
                <a:tc>
                  <a:txBody>
                    <a:bodyPr/>
                    <a:lstStyle/>
                    <a:p>
                      <a:pPr algn="ctr" fontAlgn="b"/>
                      <a:r>
                        <a:rPr lang="es-AR" sz="1050" b="0" i="0" u="none" strike="noStrike">
                          <a:effectLst/>
                          <a:latin typeface="Arial" panose="020B0604020202020204" pitchFamily="34" charset="0"/>
                        </a:rPr>
                        <a:t>..../....../.....</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12837251"/>
                  </a:ext>
                </a:extLst>
              </a:tr>
              <a:tr h="350215">
                <a:tc>
                  <a:txBody>
                    <a:bodyPr/>
                    <a:lstStyle/>
                    <a:p>
                      <a:pPr algn="l" fontAlgn="b"/>
                      <a:r>
                        <a:rPr lang="es-AR" sz="1050" b="0" i="0" u="none" strike="noStrike">
                          <a:effectLst/>
                          <a:latin typeface="Arial" panose="020B0604020202020204" pitchFamily="34" charset="0"/>
                        </a:rPr>
                        <a:t>Hora inicio:.......</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33317981"/>
                  </a:ext>
                </a:extLst>
              </a:tr>
              <a:tr h="350215">
                <a:tc>
                  <a:txBody>
                    <a:bodyPr/>
                    <a:lstStyle/>
                    <a:p>
                      <a:pPr algn="l" fontAlgn="b"/>
                      <a:r>
                        <a:rPr lang="es-AR" sz="1050" b="0" i="0" u="none" strike="noStrike">
                          <a:effectLst/>
                          <a:latin typeface="Arial" panose="020B0604020202020204" pitchFamily="34" charset="0"/>
                        </a:rPr>
                        <a:t>Hora final:.........</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30970841"/>
                  </a:ext>
                </a:extLst>
              </a:tr>
              <a:tr h="178535">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76968014"/>
                  </a:ext>
                </a:extLst>
              </a:tr>
              <a:tr h="178535">
                <a:tc>
                  <a:txBody>
                    <a:bodyPr/>
                    <a:lstStyle/>
                    <a:p>
                      <a:pPr algn="l" fontAlgn="b"/>
                      <a:r>
                        <a:rPr lang="es-AR" sz="1050" b="0" i="0" u="none" strike="noStrike" dirty="0">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613946849"/>
                  </a:ext>
                </a:extLst>
              </a:tr>
              <a:tr h="178535">
                <a:tc>
                  <a:txBody>
                    <a:bodyPr/>
                    <a:lstStyle/>
                    <a:p>
                      <a:pPr algn="ctr" fontAlgn="b"/>
                      <a:r>
                        <a:rPr lang="es-AR" sz="1050" b="0" i="0" u="none" strike="noStrike">
                          <a:effectLst/>
                          <a:latin typeface="Arial" panose="020B0604020202020204" pitchFamily="34" charset="0"/>
                        </a:rPr>
                        <a:t>..../....../.....</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75162889"/>
                  </a:ext>
                </a:extLst>
              </a:tr>
              <a:tr h="350215">
                <a:tc>
                  <a:txBody>
                    <a:bodyPr/>
                    <a:lstStyle/>
                    <a:p>
                      <a:pPr algn="l" fontAlgn="b"/>
                      <a:r>
                        <a:rPr lang="es-AR" sz="1050" b="0" i="0" u="none" strike="noStrike">
                          <a:effectLst/>
                          <a:latin typeface="Arial" panose="020B0604020202020204" pitchFamily="34" charset="0"/>
                        </a:rPr>
                        <a:t>Hora inicio:.......</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375836285"/>
                  </a:ext>
                </a:extLst>
              </a:tr>
              <a:tr h="350215">
                <a:tc>
                  <a:txBody>
                    <a:bodyPr/>
                    <a:lstStyle/>
                    <a:p>
                      <a:pPr algn="l" fontAlgn="b"/>
                      <a:r>
                        <a:rPr lang="es-AR" sz="1050" b="0" i="0" u="none" strike="noStrike">
                          <a:effectLst/>
                          <a:latin typeface="Arial" panose="020B0604020202020204" pitchFamily="34" charset="0"/>
                        </a:rPr>
                        <a:t>Hora final:.........</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23611830"/>
                  </a:ext>
                </a:extLst>
              </a:tr>
              <a:tr h="178535">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10399346"/>
                  </a:ext>
                </a:extLst>
              </a:tr>
              <a:tr h="178535">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98500320"/>
                  </a:ext>
                </a:extLst>
              </a:tr>
              <a:tr h="178535">
                <a:tc>
                  <a:txBody>
                    <a:bodyPr/>
                    <a:lstStyle/>
                    <a:p>
                      <a:pPr algn="ctr" fontAlgn="b"/>
                      <a:r>
                        <a:rPr lang="es-AR" sz="1050" b="0" i="0" u="none" strike="noStrike">
                          <a:effectLst/>
                          <a:latin typeface="Arial" panose="020B0604020202020204" pitchFamily="34" charset="0"/>
                        </a:rPr>
                        <a:t>..../....../.....</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43728095"/>
                  </a:ext>
                </a:extLst>
              </a:tr>
              <a:tr h="350215">
                <a:tc>
                  <a:txBody>
                    <a:bodyPr/>
                    <a:lstStyle/>
                    <a:p>
                      <a:pPr algn="l" fontAlgn="b"/>
                      <a:r>
                        <a:rPr lang="es-AR" sz="1050" b="0" i="0" u="none" strike="noStrike">
                          <a:effectLst/>
                          <a:latin typeface="Arial" panose="020B0604020202020204" pitchFamily="34" charset="0"/>
                        </a:rPr>
                        <a:t>Hora inicio:.......</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57115248"/>
                  </a:ext>
                </a:extLst>
              </a:tr>
              <a:tr h="350215">
                <a:tc>
                  <a:txBody>
                    <a:bodyPr/>
                    <a:lstStyle/>
                    <a:p>
                      <a:pPr algn="l" fontAlgn="b"/>
                      <a:r>
                        <a:rPr lang="es-AR" sz="1050" b="0" i="0" u="none" strike="noStrike">
                          <a:effectLst/>
                          <a:latin typeface="Arial" panose="020B0604020202020204" pitchFamily="34" charset="0"/>
                        </a:rPr>
                        <a:t>Hora final:.........</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83959279"/>
                  </a:ext>
                </a:extLst>
              </a:tr>
              <a:tr h="178535">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28161396"/>
                  </a:ext>
                </a:extLst>
              </a:tr>
              <a:tr h="350215">
                <a:tc gridSpan="6">
                  <a:txBody>
                    <a:bodyPr/>
                    <a:lstStyle/>
                    <a:p>
                      <a:pPr algn="l" fontAlgn="b"/>
                      <a:r>
                        <a:rPr lang="es-AR" sz="1050" b="1" i="0" u="none" strike="noStrike" dirty="0">
                          <a:effectLst/>
                          <a:latin typeface="Arial" panose="020B0604020202020204" pitchFamily="34" charset="0"/>
                        </a:rPr>
                        <a:t>* Condiciones meteorológicas: nublado - soleado - viento - </a:t>
                      </a:r>
                      <a:r>
                        <a:rPr lang="es-AR" sz="1050" b="1" i="0" u="none" strike="noStrike" dirty="0" err="1">
                          <a:effectLst/>
                          <a:latin typeface="Arial" panose="020B0604020202020204" pitchFamily="34" charset="0"/>
                        </a:rPr>
                        <a:t>tº</a:t>
                      </a:r>
                      <a:r>
                        <a:rPr lang="es-AR" sz="1050" b="1" i="0" u="none" strike="noStrike" dirty="0">
                          <a:effectLst/>
                          <a:latin typeface="Arial" panose="020B0604020202020204" pitchFamily="34" charset="0"/>
                        </a:rPr>
                        <a:t> </a:t>
                      </a:r>
                    </a:p>
                  </a:txBody>
                  <a:tcPr marL="6390" marR="6390" marT="639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a:txBody>
                    <a:bodyPr/>
                    <a:lstStyle/>
                    <a:p>
                      <a:pPr algn="l" fontAlgn="b"/>
                      <a:r>
                        <a:rPr lang="es-AR" sz="1050" b="0" i="0" u="none" strike="noStrike">
                          <a:effectLst/>
                          <a:latin typeface="Arial" panose="020B0604020202020204" pitchFamily="34" charset="0"/>
                        </a:rPr>
                        <a:t> </a:t>
                      </a:r>
                    </a:p>
                  </a:txBody>
                  <a:tcPr marL="6390" marR="6390" marT="639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a:effectLst/>
                          <a:latin typeface="Arial" panose="020B0604020202020204" pitchFamily="34" charset="0"/>
                        </a:rPr>
                        <a:t> </a:t>
                      </a:r>
                    </a:p>
                  </a:txBody>
                  <a:tcPr marL="6390" marR="6390" marT="639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AR" sz="1050" b="0" i="0" u="none" strike="noStrike" dirty="0">
                          <a:effectLst/>
                          <a:latin typeface="Arial" panose="020B0604020202020204" pitchFamily="34" charset="0"/>
                        </a:rPr>
                        <a:t> </a:t>
                      </a:r>
                    </a:p>
                  </a:txBody>
                  <a:tcPr marL="6390" marR="6390" marT="639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82034934"/>
                  </a:ext>
                </a:extLst>
              </a:tr>
            </a:tbl>
          </a:graphicData>
        </a:graphic>
      </p:graphicFrame>
    </p:spTree>
    <p:extLst>
      <p:ext uri="{BB962C8B-B14F-4D97-AF65-F5344CB8AC3E}">
        <p14:creationId xmlns:p14="http://schemas.microsoft.com/office/powerpoint/2010/main" val="2027474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015" y="9236"/>
            <a:ext cx="9539641" cy="6848763"/>
          </a:xfrm>
          <a:prstGeom prst="rect">
            <a:avLst/>
          </a:prstGeom>
        </p:spPr>
      </p:pic>
      <p:sp>
        <p:nvSpPr>
          <p:cNvPr id="2" name="CuadroTexto 1"/>
          <p:cNvSpPr txBox="1"/>
          <p:nvPr/>
        </p:nvSpPr>
        <p:spPr>
          <a:xfrm>
            <a:off x="3779912" y="620688"/>
            <a:ext cx="2088232" cy="584775"/>
          </a:xfrm>
          <a:prstGeom prst="rect">
            <a:avLst/>
          </a:prstGeom>
          <a:noFill/>
        </p:spPr>
        <p:txBody>
          <a:bodyPr wrap="square" rtlCol="0">
            <a:spAutoFit/>
          </a:bodyPr>
          <a:lstStyle/>
          <a:p>
            <a:pPr algn="ctr"/>
            <a:r>
              <a:rPr lang="es-AR" sz="3200" dirty="0">
                <a:solidFill>
                  <a:schemeClr val="bg1"/>
                </a:solidFill>
              </a:rPr>
              <a:t>Peligros </a:t>
            </a:r>
          </a:p>
        </p:txBody>
      </p:sp>
      <p:sp>
        <p:nvSpPr>
          <p:cNvPr id="5" name="CuadroTexto 4"/>
          <p:cNvSpPr txBox="1"/>
          <p:nvPr/>
        </p:nvSpPr>
        <p:spPr>
          <a:xfrm>
            <a:off x="1187624" y="1268760"/>
            <a:ext cx="2088232" cy="461665"/>
          </a:xfrm>
          <a:prstGeom prst="rect">
            <a:avLst/>
          </a:prstGeom>
          <a:noFill/>
        </p:spPr>
        <p:txBody>
          <a:bodyPr wrap="square" rtlCol="0">
            <a:spAutoFit/>
          </a:bodyPr>
          <a:lstStyle/>
          <a:p>
            <a:pPr algn="ctr"/>
            <a:r>
              <a:rPr lang="es-AR" sz="2400" dirty="0">
                <a:solidFill>
                  <a:schemeClr val="bg1"/>
                </a:solidFill>
              </a:rPr>
              <a:t>Inocuidad </a:t>
            </a:r>
          </a:p>
        </p:txBody>
      </p:sp>
      <p:sp>
        <p:nvSpPr>
          <p:cNvPr id="6" name="CuadroTexto 5"/>
          <p:cNvSpPr txBox="1"/>
          <p:nvPr/>
        </p:nvSpPr>
        <p:spPr>
          <a:xfrm>
            <a:off x="3347864" y="1268760"/>
            <a:ext cx="2664296" cy="461665"/>
          </a:xfrm>
          <a:prstGeom prst="rect">
            <a:avLst/>
          </a:prstGeom>
          <a:noFill/>
        </p:spPr>
        <p:txBody>
          <a:bodyPr wrap="square" rtlCol="0">
            <a:spAutoFit/>
          </a:bodyPr>
          <a:lstStyle/>
          <a:p>
            <a:pPr algn="ctr"/>
            <a:r>
              <a:rPr lang="es-AR" sz="2400" dirty="0">
                <a:solidFill>
                  <a:schemeClr val="bg1"/>
                </a:solidFill>
              </a:rPr>
              <a:t>Medio Ambiente </a:t>
            </a:r>
          </a:p>
        </p:txBody>
      </p:sp>
      <p:sp>
        <p:nvSpPr>
          <p:cNvPr id="7" name="CuadroTexto 6"/>
          <p:cNvSpPr txBox="1"/>
          <p:nvPr/>
        </p:nvSpPr>
        <p:spPr>
          <a:xfrm>
            <a:off x="6463447" y="1268760"/>
            <a:ext cx="2664296" cy="830997"/>
          </a:xfrm>
          <a:prstGeom prst="rect">
            <a:avLst/>
          </a:prstGeom>
          <a:noFill/>
        </p:spPr>
        <p:txBody>
          <a:bodyPr wrap="square" rtlCol="0">
            <a:spAutoFit/>
          </a:bodyPr>
          <a:lstStyle/>
          <a:p>
            <a:pPr algn="ctr"/>
            <a:r>
              <a:rPr lang="es-AR" sz="2400" dirty="0">
                <a:solidFill>
                  <a:schemeClr val="bg1"/>
                </a:solidFill>
              </a:rPr>
              <a:t>Salud y Seguridad Ocupacional</a:t>
            </a:r>
          </a:p>
        </p:txBody>
      </p:sp>
    </p:spTree>
    <p:extLst>
      <p:ext uri="{BB962C8B-B14F-4D97-AF65-F5344CB8AC3E}">
        <p14:creationId xmlns:p14="http://schemas.microsoft.com/office/powerpoint/2010/main" val="174226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8119814" cy="1047649"/>
          </a:xfrm>
        </p:spPr>
        <p:txBody>
          <a:bodyPr>
            <a:noAutofit/>
          </a:bodyPr>
          <a:lstStyle/>
          <a:p>
            <a:pPr algn="ctr"/>
            <a:r>
              <a:rPr lang="es-AR" sz="2800" b="1" dirty="0">
                <a:latin typeface="+mn-lt"/>
              </a:rPr>
              <a:t>Enfoque basado en riesgos: Evaluación de Riesgos  </a:t>
            </a:r>
          </a:p>
        </p:txBody>
      </p:sp>
      <p:graphicFrame>
        <p:nvGraphicFramePr>
          <p:cNvPr id="4" name="Objeto 3"/>
          <p:cNvGraphicFramePr>
            <a:graphicFrameLocks noChangeAspect="1"/>
          </p:cNvGraphicFramePr>
          <p:nvPr>
            <p:extLst>
              <p:ext uri="{D42A27DB-BD31-4B8C-83A1-F6EECF244321}">
                <p14:modId xmlns:p14="http://schemas.microsoft.com/office/powerpoint/2010/main" val="2511067306"/>
              </p:ext>
            </p:extLst>
          </p:nvPr>
        </p:nvGraphicFramePr>
        <p:xfrm>
          <a:off x="2152126" y="1484784"/>
          <a:ext cx="4580114" cy="3456384"/>
        </p:xfrm>
        <a:graphic>
          <a:graphicData uri="http://schemas.openxmlformats.org/presentationml/2006/ole">
            <mc:AlternateContent xmlns:mc="http://schemas.openxmlformats.org/markup-compatibility/2006">
              <mc:Choice xmlns:v="urn:schemas-microsoft-com:vml" Requires="v">
                <p:oleObj spid="_x0000_s7431" name="Slide" r:id="rId3" imgW="1504168" imgH="1127740" progId="PowerPoint.Slide.8">
                  <p:embed/>
                </p:oleObj>
              </mc:Choice>
              <mc:Fallback>
                <p:oleObj name="Slide" r:id="rId3" imgW="1504168" imgH="1127740" progId="PowerPoint.Slid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126" y="1484784"/>
                        <a:ext cx="4580114" cy="3456384"/>
                      </a:xfrm>
                      <a:prstGeom prst="rect">
                        <a:avLst/>
                      </a:prstGeom>
                      <a:noFill/>
                      <a:extLst/>
                    </p:spPr>
                  </p:pic>
                </p:oleObj>
              </mc:Fallback>
            </mc:AlternateContent>
          </a:graphicData>
        </a:graphic>
      </p:graphicFrame>
      <p:sp>
        <p:nvSpPr>
          <p:cNvPr id="3" name="Rectángulo 2"/>
          <p:cNvSpPr/>
          <p:nvPr/>
        </p:nvSpPr>
        <p:spPr>
          <a:xfrm>
            <a:off x="323528" y="4987042"/>
            <a:ext cx="8424936" cy="1569660"/>
          </a:xfrm>
          <a:prstGeom prst="rect">
            <a:avLst/>
          </a:prstGeom>
        </p:spPr>
        <p:txBody>
          <a:bodyPr wrap="square">
            <a:spAutoFit/>
          </a:bodyPr>
          <a:lstStyle/>
          <a:p>
            <a:pPr marL="342900" lvl="0" indent="-342900">
              <a:spcAft>
                <a:spcPts val="0"/>
              </a:spcAft>
              <a:buSzPts val="900"/>
              <a:buFont typeface="Symbol" panose="05050102010706020507" pitchFamily="18" charset="2"/>
              <a:buChar char=""/>
              <a:tabLst>
                <a:tab pos="457200" algn="l"/>
                <a:tab pos="889000" algn="l"/>
              </a:tabLst>
            </a:pPr>
            <a:r>
              <a:rPr lang="es-AR" sz="1600" b="1" dirty="0">
                <a:effectLst>
                  <a:outerShdw blurRad="50800" dist="38100" algn="tr" rotWithShape="0">
                    <a:prstClr val="black">
                      <a:alpha val="40000"/>
                    </a:prstClr>
                  </a:outerShdw>
                </a:effectLst>
                <a:ea typeface="Times New Roman" panose="02020603050405020304" pitchFamily="18" charset="0"/>
                <a:cs typeface="Times New Roman" panose="02020603050405020304" pitchFamily="18" charset="0"/>
              </a:rPr>
              <a:t>Peligro Significativo</a:t>
            </a:r>
            <a:r>
              <a:rPr lang="es-AR" sz="1600" dirty="0">
                <a:effectLst>
                  <a:outerShdw blurRad="50800" dist="38100" algn="tr" rotWithShape="0">
                    <a:prstClr val="black">
                      <a:alpha val="40000"/>
                    </a:prstClr>
                  </a:outerShdw>
                </a:effectLst>
                <a:ea typeface="Times New Roman" panose="02020603050405020304" pitchFamily="18" charset="0"/>
                <a:cs typeface="Times New Roman" panose="02020603050405020304" pitchFamily="18" charset="0"/>
              </a:rPr>
              <a:t>: Son todos aquellos peligros identificados durante el diseño, operación y análisis del proceso que podrían aumentar hasta convertirse en riesgos severos para el consumidor.</a:t>
            </a:r>
            <a:endParaRPr lang="es-AR" sz="2400" dirty="0">
              <a:effectLst>
                <a:outerShdw blurRad="50800" dist="38100" algn="tr" rotWithShape="0">
                  <a:prstClr val="black">
                    <a:alpha val="40000"/>
                  </a:prstClr>
                </a:outerShdw>
              </a:effectLst>
              <a:ea typeface="Times New Roman" panose="02020603050405020304" pitchFamily="18" charset="0"/>
              <a:cs typeface="Times New Roman" panose="02020603050405020304" pitchFamily="18" charset="0"/>
            </a:endParaRPr>
          </a:p>
          <a:p>
            <a:pPr>
              <a:spcAft>
                <a:spcPts val="0"/>
              </a:spcAft>
            </a:pPr>
            <a:r>
              <a:rPr lang="es-AR" sz="1600" dirty="0">
                <a:ea typeface="Times New Roman" panose="02020603050405020304" pitchFamily="18" charset="0"/>
              </a:rPr>
              <a:t> </a:t>
            </a:r>
            <a:endParaRPr lang="es-AR" sz="2400" dirty="0">
              <a:ea typeface="Times New Roman" panose="02020603050405020304" pitchFamily="18" charset="0"/>
            </a:endParaRPr>
          </a:p>
          <a:p>
            <a:pPr marL="342900" lvl="0" indent="-342900">
              <a:spcAft>
                <a:spcPts val="0"/>
              </a:spcAft>
              <a:buSzPts val="900"/>
              <a:buFont typeface="Symbol" panose="05050102010706020507" pitchFamily="18" charset="2"/>
              <a:buChar char=""/>
              <a:tabLst>
                <a:tab pos="457200" algn="l"/>
                <a:tab pos="889000" algn="l"/>
              </a:tabLst>
            </a:pPr>
            <a:r>
              <a:rPr lang="es-ES" sz="1600" b="1" dirty="0">
                <a:effectLst>
                  <a:outerShdw blurRad="50800" dist="38100" algn="tr" rotWithShape="0">
                    <a:prstClr val="black">
                      <a:alpha val="40000"/>
                    </a:prstClr>
                  </a:outerShdw>
                </a:effectLst>
                <a:ea typeface="Times New Roman" panose="02020603050405020304" pitchFamily="18" charset="0"/>
                <a:cs typeface="Times New Roman" panose="02020603050405020304" pitchFamily="18" charset="0"/>
              </a:rPr>
              <a:t>Peligro No significativo</a:t>
            </a:r>
            <a:r>
              <a:rPr lang="es-ES" sz="1600" dirty="0">
                <a:effectLst>
                  <a:outerShdw blurRad="50800" dist="38100" algn="tr" rotWithShape="0">
                    <a:prstClr val="black">
                      <a:alpha val="40000"/>
                    </a:prstClr>
                  </a:outerShdw>
                </a:effectLst>
                <a:ea typeface="Times New Roman" panose="02020603050405020304" pitchFamily="18" charset="0"/>
                <a:cs typeface="Times New Roman" panose="02020603050405020304" pitchFamily="18" charset="0"/>
              </a:rPr>
              <a:t>: Son todos aquellos peligros identificados que no generan riesgos al consumidor.</a:t>
            </a:r>
            <a:endParaRPr lang="es-AR" sz="2400" dirty="0">
              <a:effectLst>
                <a:outerShdw blurRad="50800" dist="38100" algn="tr" rotWithShape="0">
                  <a:prstClr val="black">
                    <a:alpha val="40000"/>
                  </a:prstClr>
                </a:outerShdw>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303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2" y="476672"/>
            <a:ext cx="7886700" cy="1325563"/>
          </a:xfrm>
        </p:spPr>
        <p:txBody>
          <a:bodyPr>
            <a:noAutofit/>
          </a:bodyPr>
          <a:lstStyle/>
          <a:p>
            <a:pPr algn="ctr"/>
            <a:r>
              <a:rPr lang="es-ES" sz="2400" b="1" i="1" u="sng" dirty="0">
                <a:latin typeface="+mn-lt"/>
              </a:rPr>
              <a:t>Riesgo alimentario</a:t>
            </a:r>
            <a:r>
              <a:rPr lang="es-ES" sz="2400" dirty="0">
                <a:latin typeface="+mn-lt"/>
              </a:rPr>
              <a:t>: es la </a:t>
            </a:r>
            <a:r>
              <a:rPr lang="es-ES" sz="2400" b="1" dirty="0">
                <a:latin typeface="+mn-lt"/>
              </a:rPr>
              <a:t>probabilidad </a:t>
            </a:r>
            <a:r>
              <a:rPr lang="es-ES" sz="2400" dirty="0">
                <a:latin typeface="+mn-lt"/>
              </a:rPr>
              <a:t>de que aparezca alguno de los </a:t>
            </a:r>
            <a:r>
              <a:rPr lang="es-ES" sz="2400" b="1" dirty="0">
                <a:latin typeface="+mn-lt"/>
              </a:rPr>
              <a:t>peligros</a:t>
            </a:r>
            <a:r>
              <a:rPr lang="es-ES" sz="2400" dirty="0">
                <a:latin typeface="+mn-lt"/>
              </a:rPr>
              <a:t> identificados en combinación con la</a:t>
            </a:r>
            <a:r>
              <a:rPr lang="es-ES" sz="2400" b="1" dirty="0">
                <a:latin typeface="+mn-lt"/>
              </a:rPr>
              <a:t> severidad </a:t>
            </a:r>
            <a:r>
              <a:rPr lang="es-ES" sz="2400" dirty="0">
                <a:latin typeface="+mn-lt"/>
              </a:rPr>
              <a:t>del daño que pueden causar en el consumidor en caso de que se produzca un incidente.</a:t>
            </a:r>
            <a:endParaRPr lang="es-AR" sz="2400" dirty="0">
              <a:latin typeface="+mn-lt"/>
            </a:endParaRPr>
          </a:p>
        </p:txBody>
      </p:sp>
      <p:sp>
        <p:nvSpPr>
          <p:cNvPr id="4" name="Rectángulo 3"/>
          <p:cNvSpPr/>
          <p:nvPr/>
        </p:nvSpPr>
        <p:spPr>
          <a:xfrm>
            <a:off x="539552" y="2276872"/>
            <a:ext cx="7920880" cy="4278094"/>
          </a:xfrm>
          <a:prstGeom prst="rect">
            <a:avLst/>
          </a:prstGeom>
        </p:spPr>
        <p:txBody>
          <a:bodyPr wrap="square">
            <a:spAutoFit/>
          </a:bodyPr>
          <a:lstStyle/>
          <a:p>
            <a:pPr algn="just">
              <a:spcAft>
                <a:spcPts val="0"/>
              </a:spcAft>
            </a:pPr>
            <a:r>
              <a:rPr lang="es-ES" sz="1600" b="1" dirty="0">
                <a:ea typeface="Times New Roman" panose="02020603050405020304" pitchFamily="18" charset="0"/>
              </a:rPr>
              <a:t>Probabilidad de Ocurrencia</a:t>
            </a:r>
            <a:r>
              <a:rPr lang="es-ES" sz="1600" dirty="0">
                <a:ea typeface="Times New Roman" panose="02020603050405020304" pitchFamily="18" charset="0"/>
              </a:rPr>
              <a:t>: Se entiende como la probabilidad que tiene un determinado peligro de producirse en las condiciones del proceso. Se analiza en base a la experiencia de los operadores, de registros históricos, de la cantidad de veces que sucedió. Puede resultar:</a:t>
            </a:r>
            <a:endParaRPr lang="es-AR" sz="1600" dirty="0">
              <a:ea typeface="Times New Roman" panose="02020603050405020304" pitchFamily="18" charset="0"/>
            </a:endParaRPr>
          </a:p>
          <a:p>
            <a:pPr algn="just">
              <a:spcAft>
                <a:spcPts val="0"/>
              </a:spcAft>
            </a:pPr>
            <a:r>
              <a:rPr lang="es-ES" sz="1600" dirty="0">
                <a:ea typeface="Times New Roman" panose="02020603050405020304" pitchFamily="18" charset="0"/>
              </a:rPr>
              <a:t> </a:t>
            </a:r>
            <a:endParaRPr lang="es-AR" sz="1600" dirty="0">
              <a:ea typeface="Times New Roman" panose="02020603050405020304" pitchFamily="18" charset="0"/>
            </a:endParaRPr>
          </a:p>
          <a:p>
            <a:pPr algn="just">
              <a:spcAft>
                <a:spcPts val="0"/>
              </a:spcAft>
            </a:pPr>
            <a:r>
              <a:rPr lang="es-ES" sz="1600" dirty="0">
                <a:ea typeface="Times New Roman" panose="02020603050405020304" pitchFamily="18" charset="0"/>
              </a:rPr>
              <a:t>Alta = 3  Ocurre frecuentemente (sucedió dentro de los últimos 4 meses)</a:t>
            </a:r>
            <a:endParaRPr lang="es-AR" sz="1600" dirty="0">
              <a:ea typeface="Times New Roman" panose="02020603050405020304" pitchFamily="18" charset="0"/>
            </a:endParaRPr>
          </a:p>
          <a:p>
            <a:pPr algn="just">
              <a:spcAft>
                <a:spcPts val="0"/>
              </a:spcAft>
            </a:pPr>
            <a:r>
              <a:rPr lang="es-ES" sz="1600" dirty="0">
                <a:ea typeface="Times New Roman" panose="02020603050405020304" pitchFamily="18" charset="0"/>
              </a:rPr>
              <a:t>Media = 2 Hay evidencia o registro de que ha ocurrido en algunas oportunidades (sucedió dentro del último año)</a:t>
            </a:r>
            <a:endParaRPr lang="es-AR" sz="1600" dirty="0">
              <a:ea typeface="Times New Roman" panose="02020603050405020304" pitchFamily="18" charset="0"/>
            </a:endParaRPr>
          </a:p>
          <a:p>
            <a:pPr algn="just">
              <a:spcAft>
                <a:spcPts val="0"/>
              </a:spcAft>
            </a:pPr>
            <a:r>
              <a:rPr lang="es-ES" sz="1600" dirty="0">
                <a:ea typeface="Times New Roman" panose="02020603050405020304" pitchFamily="18" charset="0"/>
              </a:rPr>
              <a:t>Baja = 1 No hay evidencias objetivas de ocurrencia o solo se ha registrado una vez (no sucedió desde hace más de uno año).</a:t>
            </a:r>
            <a:endParaRPr lang="es-AR" sz="1600" dirty="0">
              <a:ea typeface="Times New Roman" panose="02020603050405020304" pitchFamily="18" charset="0"/>
            </a:endParaRPr>
          </a:p>
          <a:p>
            <a:pPr algn="just">
              <a:spcAft>
                <a:spcPts val="0"/>
              </a:spcAft>
            </a:pPr>
            <a:r>
              <a:rPr lang="es-ES" sz="1600" dirty="0">
                <a:ea typeface="Times New Roman" panose="02020603050405020304" pitchFamily="18" charset="0"/>
              </a:rPr>
              <a:t> </a:t>
            </a:r>
            <a:endParaRPr lang="es-AR" sz="1600" dirty="0">
              <a:ea typeface="Times New Roman" panose="02020603050405020304" pitchFamily="18" charset="0"/>
            </a:endParaRPr>
          </a:p>
          <a:p>
            <a:pPr algn="just">
              <a:spcAft>
                <a:spcPts val="0"/>
              </a:spcAft>
            </a:pPr>
            <a:r>
              <a:rPr lang="es-ES" sz="1600" b="1" dirty="0">
                <a:ea typeface="Times New Roman" panose="02020603050405020304" pitchFamily="18" charset="0"/>
              </a:rPr>
              <a:t>Severidad</a:t>
            </a:r>
            <a:r>
              <a:rPr lang="es-ES" sz="1600" dirty="0">
                <a:ea typeface="Times New Roman" panose="02020603050405020304" pitchFamily="18" charset="0"/>
              </a:rPr>
              <a:t>: Se entiende como el daño que puede ocasionar en el consumidor el peligro analizado. Se define lo siguiente:</a:t>
            </a:r>
            <a:endParaRPr lang="es-AR" sz="1600" dirty="0">
              <a:ea typeface="Times New Roman" panose="02020603050405020304" pitchFamily="18" charset="0"/>
            </a:endParaRPr>
          </a:p>
          <a:p>
            <a:pPr algn="just">
              <a:spcAft>
                <a:spcPts val="0"/>
              </a:spcAft>
            </a:pPr>
            <a:r>
              <a:rPr lang="es-ES" sz="1600" dirty="0">
                <a:ea typeface="Times New Roman" panose="02020603050405020304" pitchFamily="18" charset="0"/>
              </a:rPr>
              <a:t> </a:t>
            </a:r>
            <a:endParaRPr lang="es-AR" sz="1600" dirty="0">
              <a:ea typeface="Times New Roman" panose="02020603050405020304" pitchFamily="18" charset="0"/>
            </a:endParaRPr>
          </a:p>
          <a:p>
            <a:pPr algn="just">
              <a:spcAft>
                <a:spcPts val="0"/>
              </a:spcAft>
            </a:pPr>
            <a:r>
              <a:rPr lang="es-ES" sz="1600" dirty="0">
                <a:ea typeface="Times New Roman" panose="02020603050405020304" pitchFamily="18" charset="0"/>
              </a:rPr>
              <a:t>Severidad Baja = 1   Genera lesión o enfermedad leve </a:t>
            </a:r>
            <a:endParaRPr lang="es-AR" sz="1600" dirty="0">
              <a:ea typeface="Times New Roman" panose="02020603050405020304" pitchFamily="18" charset="0"/>
            </a:endParaRPr>
          </a:p>
          <a:p>
            <a:pPr algn="just">
              <a:spcAft>
                <a:spcPts val="0"/>
              </a:spcAft>
            </a:pPr>
            <a:r>
              <a:rPr lang="es-ES" sz="1600" dirty="0">
                <a:ea typeface="Times New Roman" panose="02020603050405020304" pitchFamily="18" charset="0"/>
              </a:rPr>
              <a:t>Severidad Media = 2 Genera lesión o enfermedad si incapacidad permanente</a:t>
            </a:r>
            <a:endParaRPr lang="es-AR" sz="1600" dirty="0">
              <a:ea typeface="Times New Roman" panose="02020603050405020304" pitchFamily="18" charset="0"/>
            </a:endParaRPr>
          </a:p>
          <a:p>
            <a:pPr algn="just">
              <a:spcAft>
                <a:spcPts val="0"/>
              </a:spcAft>
            </a:pPr>
            <a:r>
              <a:rPr lang="es-ES" sz="1600" dirty="0">
                <a:ea typeface="Times New Roman" panose="02020603050405020304" pitchFamily="18" charset="0"/>
              </a:rPr>
              <a:t>Severidad Alta = 3 Genera incapacidad permanente o pérdida de vida o de una parte del cuerpo.  </a:t>
            </a:r>
            <a:endParaRPr lang="es-AR" sz="1600" dirty="0">
              <a:effectLst/>
              <a:ea typeface="Times New Roman" panose="02020603050405020304" pitchFamily="18" charset="0"/>
            </a:endParaRPr>
          </a:p>
        </p:txBody>
      </p:sp>
    </p:spTree>
    <p:extLst>
      <p:ext uri="{BB962C8B-B14F-4D97-AF65-F5344CB8AC3E}">
        <p14:creationId xmlns:p14="http://schemas.microsoft.com/office/powerpoint/2010/main" val="195408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615602"/>
          </a:xfrm>
        </p:spPr>
        <p:txBody>
          <a:bodyPr>
            <a:normAutofit/>
          </a:bodyPr>
          <a:lstStyle/>
          <a:p>
            <a:pPr algn="ctr"/>
            <a:r>
              <a:rPr lang="es-AR" sz="3200" b="1" dirty="0">
                <a:latin typeface="+mn-lt"/>
              </a:rPr>
              <a:t>Evaluación de Riesgos de Cosecha</a:t>
            </a:r>
            <a:r>
              <a:rPr lang="es-AR" sz="3200" dirty="0">
                <a:latin typeface="+mn-lt"/>
              </a:rPr>
              <a:t> </a:t>
            </a:r>
          </a:p>
        </p:txBody>
      </p:sp>
      <p:graphicFrame>
        <p:nvGraphicFramePr>
          <p:cNvPr id="4" name="Tabla 3"/>
          <p:cNvGraphicFramePr>
            <a:graphicFrameLocks noGrp="1"/>
          </p:cNvGraphicFramePr>
          <p:nvPr>
            <p:extLst>
              <p:ext uri="{D42A27DB-BD31-4B8C-83A1-F6EECF244321}">
                <p14:modId xmlns:p14="http://schemas.microsoft.com/office/powerpoint/2010/main" val="2169607093"/>
              </p:ext>
            </p:extLst>
          </p:nvPr>
        </p:nvGraphicFramePr>
        <p:xfrm>
          <a:off x="611560" y="980728"/>
          <a:ext cx="7848871" cy="5568987"/>
        </p:xfrm>
        <a:graphic>
          <a:graphicData uri="http://schemas.openxmlformats.org/drawingml/2006/table">
            <a:tbl>
              <a:tblPr/>
              <a:tblGrid>
                <a:gridCol w="1644526">
                  <a:extLst>
                    <a:ext uri="{9D8B030D-6E8A-4147-A177-3AD203B41FA5}">
                      <a16:colId xmlns:a16="http://schemas.microsoft.com/office/drawing/2014/main" val="2178576103"/>
                    </a:ext>
                  </a:extLst>
                </a:gridCol>
                <a:gridCol w="587972">
                  <a:extLst>
                    <a:ext uri="{9D8B030D-6E8A-4147-A177-3AD203B41FA5}">
                      <a16:colId xmlns:a16="http://schemas.microsoft.com/office/drawing/2014/main" val="541455936"/>
                    </a:ext>
                  </a:extLst>
                </a:gridCol>
                <a:gridCol w="620572">
                  <a:extLst>
                    <a:ext uri="{9D8B030D-6E8A-4147-A177-3AD203B41FA5}">
                      <a16:colId xmlns:a16="http://schemas.microsoft.com/office/drawing/2014/main" val="2158645550"/>
                    </a:ext>
                  </a:extLst>
                </a:gridCol>
                <a:gridCol w="1183493">
                  <a:extLst>
                    <a:ext uri="{9D8B030D-6E8A-4147-A177-3AD203B41FA5}">
                      <a16:colId xmlns:a16="http://schemas.microsoft.com/office/drawing/2014/main" val="3328754731"/>
                    </a:ext>
                  </a:extLst>
                </a:gridCol>
                <a:gridCol w="1829598">
                  <a:extLst>
                    <a:ext uri="{9D8B030D-6E8A-4147-A177-3AD203B41FA5}">
                      <a16:colId xmlns:a16="http://schemas.microsoft.com/office/drawing/2014/main" val="2498981966"/>
                    </a:ext>
                  </a:extLst>
                </a:gridCol>
                <a:gridCol w="1982710">
                  <a:extLst>
                    <a:ext uri="{9D8B030D-6E8A-4147-A177-3AD203B41FA5}">
                      <a16:colId xmlns:a16="http://schemas.microsoft.com/office/drawing/2014/main" val="3744015494"/>
                    </a:ext>
                  </a:extLst>
                </a:gridCol>
              </a:tblGrid>
              <a:tr h="128542">
                <a:tc gridSpan="6">
                  <a:txBody>
                    <a:bodyPr/>
                    <a:lstStyle/>
                    <a:p>
                      <a:pPr algn="ctr" fontAlgn="b"/>
                      <a:r>
                        <a:rPr lang="es-AR" sz="1100" b="1" i="0" u="none" strike="noStrike" dirty="0">
                          <a:effectLst/>
                          <a:latin typeface="Tahoma" panose="020B0604030504040204" pitchFamily="34" charset="0"/>
                        </a:rPr>
                        <a:t>COSECHA - Fecha:</a:t>
                      </a:r>
                    </a:p>
                  </a:txBody>
                  <a:tcPr marL="5904" marR="5904" marT="59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30576926"/>
                  </a:ext>
                </a:extLst>
              </a:tr>
              <a:tr h="222451">
                <a:tc>
                  <a:txBody>
                    <a:bodyPr/>
                    <a:lstStyle/>
                    <a:p>
                      <a:pPr algn="ctr" fontAlgn="b"/>
                      <a:r>
                        <a:rPr lang="es-AR" sz="1050" b="1" i="0" u="none" strike="noStrike">
                          <a:effectLst/>
                          <a:latin typeface="Tahoma" panose="020B0604030504040204" pitchFamily="34" charset="0"/>
                        </a:rPr>
                        <a:t>PELIGRO IDENTIFICADO</a:t>
                      </a:r>
                    </a:p>
                  </a:txBody>
                  <a:tcPr marL="5904" marR="5904" marT="59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050" b="1" i="0" u="none" strike="noStrike">
                          <a:effectLst/>
                          <a:latin typeface="Tahoma" panose="020B0604030504040204" pitchFamily="34" charset="0"/>
                        </a:rPr>
                        <a:t>PXS</a:t>
                      </a:r>
                    </a:p>
                  </a:txBody>
                  <a:tcPr marL="5904" marR="5904" marT="59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050" b="1" i="0" u="none" strike="noStrike">
                          <a:effectLst/>
                          <a:latin typeface="Tahoma" panose="020B0604030504040204" pitchFamily="34" charset="0"/>
                        </a:rPr>
                        <a:t>RIESGO</a:t>
                      </a:r>
                    </a:p>
                  </a:txBody>
                  <a:tcPr marL="5904" marR="5904" marT="59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050" b="1" i="0" u="none" strike="noStrike">
                          <a:effectLst/>
                          <a:latin typeface="Tahoma" panose="020B0604030504040204" pitchFamily="34" charset="0"/>
                        </a:rPr>
                        <a:t>NIVEL ACEPTABLE</a:t>
                      </a:r>
                    </a:p>
                  </a:txBody>
                  <a:tcPr marL="5904" marR="5904" marT="59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050" b="1" i="0" u="none" strike="noStrike">
                          <a:effectLst/>
                          <a:latin typeface="Tahoma" panose="020B0604030504040204" pitchFamily="34" charset="0"/>
                        </a:rPr>
                        <a:t>JUSTIFICACIÓN</a:t>
                      </a:r>
                    </a:p>
                  </a:txBody>
                  <a:tcPr marL="5904" marR="5904" marT="59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050" b="1" i="0" u="none" strike="noStrike">
                          <a:effectLst/>
                          <a:latin typeface="Tahoma" panose="020B0604030504040204" pitchFamily="34" charset="0"/>
                        </a:rPr>
                        <a:t>MEDIDA DE CTROL/DOC</a:t>
                      </a:r>
                    </a:p>
                  </a:txBody>
                  <a:tcPr marL="5904" marR="5904" marT="59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246203"/>
                  </a:ext>
                </a:extLst>
              </a:tr>
              <a:tr h="1489753">
                <a:tc>
                  <a:txBody>
                    <a:bodyPr/>
                    <a:lstStyle/>
                    <a:p>
                      <a:pPr algn="l" fontAlgn="ctr"/>
                      <a:r>
                        <a:rPr lang="es-ES" sz="1050" b="0" i="0" u="none" strike="noStrike">
                          <a:effectLst/>
                          <a:latin typeface="Tahoma" panose="020B0604030504040204" pitchFamily="34" charset="0"/>
                        </a:rPr>
                        <a:t>1.1 PF: Presencia de objetos (efectos personales ó herramientas)</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050" b="0" i="0" u="none" strike="noStrike">
                          <a:effectLst/>
                          <a:latin typeface="Tahoma" panose="020B0604030504040204" pitchFamily="34" charset="0"/>
                        </a:rPr>
                        <a:t>MxB</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050" b="1" i="0" u="none" strike="noStrike">
                          <a:effectLst/>
                          <a:latin typeface="Tahoma" panose="020B0604030504040204" pitchFamily="34" charset="0"/>
                        </a:rPr>
                        <a:t>B</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050" b="0" i="0" u="none" strike="noStrike">
                          <a:effectLst/>
                          <a:latin typeface="Tahoma" panose="020B0604030504040204" pitchFamily="34" charset="0"/>
                        </a:rPr>
                        <a:t>Ausencia de objetos</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 sz="1050" b="0" i="0" u="none" strike="noStrike">
                          <a:effectLst/>
                          <a:latin typeface="Tahoma" panose="020B0604030504040204" pitchFamily="34" charset="0"/>
                        </a:rPr>
                        <a:t>Inducción al personal afectado a la cosecha. Control visual del encargado de finca y/ó del encargado de la cuadrilla.                  Conteo de herramientas. El producto no se consume en freso, lleva un proceso de vinificación con selección manual</a:t>
                      </a:r>
                    </a:p>
                  </a:txBody>
                  <a:tcPr marL="5904" marR="5904" marT="59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1050" b="0" i="0" u="none" strike="noStrike">
                          <a:effectLst/>
                          <a:latin typeface="Tahoma" panose="020B0604030504040204" pitchFamily="34" charset="0"/>
                        </a:rPr>
                        <a:t>M-SIG-QA-005 Manual de inducción para contratistas R-SIG-RH-001 Registro de capacitación.</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2879206"/>
                  </a:ext>
                </a:extLst>
              </a:tr>
              <a:tr h="1638054">
                <a:tc>
                  <a:txBody>
                    <a:bodyPr/>
                    <a:lstStyle/>
                    <a:p>
                      <a:pPr algn="l" fontAlgn="ctr"/>
                      <a:r>
                        <a:rPr lang="es-AR" sz="1050" b="0" i="0" u="none" strike="noStrike">
                          <a:effectLst/>
                          <a:latin typeface="Tahoma" panose="020B0604030504040204" pitchFamily="34" charset="0"/>
                        </a:rPr>
                        <a:t>1.2 PQ: Presencia de residuos de pesticidas en uva.</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050" b="0" i="0" u="none" strike="noStrike">
                          <a:effectLst/>
                          <a:latin typeface="Tahoma" panose="020B0604030504040204" pitchFamily="34" charset="0"/>
                        </a:rPr>
                        <a:t>BxM</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050" b="1" i="0" u="none" strike="noStrike">
                          <a:effectLst/>
                          <a:latin typeface="Tahoma" panose="020B0604030504040204" pitchFamily="34" charset="0"/>
                        </a:rPr>
                        <a:t>B</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1050" b="0" i="0" u="none" strike="noStrike" dirty="0">
                          <a:effectLst/>
                          <a:latin typeface="Tahoma" panose="020B0604030504040204" pitchFamily="34" charset="0"/>
                        </a:rPr>
                        <a:t>Resolución </a:t>
                      </a:r>
                      <a:r>
                        <a:rPr lang="es-ES" sz="1050" b="0" i="0" u="none" strike="noStrike" dirty="0" err="1">
                          <a:effectLst/>
                          <a:latin typeface="Tahoma" panose="020B0604030504040204" pitchFamily="34" charset="0"/>
                        </a:rPr>
                        <a:t>Senasa</a:t>
                      </a:r>
                      <a:r>
                        <a:rPr lang="es-ES" sz="1050" b="0" i="0" u="none" strike="noStrike" dirty="0">
                          <a:effectLst/>
                          <a:latin typeface="Tahoma" panose="020B0604030504040204" pitchFamily="34" charset="0"/>
                        </a:rPr>
                        <a:t> 934/10.               LMR de la UE o país de destino.                    En caso de diferencias se toma el mas restrictivo</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s-ES" sz="1050" b="0" i="0" u="none" strike="noStrike">
                          <a:effectLst/>
                          <a:latin typeface="Tahoma" panose="020B0604030504040204" pitchFamily="34" charset="0"/>
                        </a:rPr>
                        <a:t>Respeto de períodos de carencia. Retraso de cosecha en caso que sea necesario. Uso de equipos calibrados, personal que prepara entrenado. No se han detactado residuos desde que se comienzan a realizar análisis (2011) hasta la actualidad. Tampoco se ha detactado en el vino en cantidad que supere el LMR</a:t>
                      </a:r>
                    </a:p>
                  </a:txBody>
                  <a:tcPr marL="5904" marR="5904" marT="59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s-ES" sz="1050" b="0" i="0" u="none" strike="noStrike" dirty="0">
                          <a:effectLst/>
                          <a:latin typeface="Tahoma" panose="020B0604030504040204" pitchFamily="34" charset="0"/>
                        </a:rPr>
                        <a:t>Aplicación de BPA: calibración y </a:t>
                      </a:r>
                      <a:r>
                        <a:rPr lang="es-ES" sz="1050" b="0" i="0" u="none" strike="noStrike" dirty="0" err="1">
                          <a:effectLst/>
                          <a:latin typeface="Tahoma" panose="020B0604030504040204" pitchFamily="34" charset="0"/>
                        </a:rPr>
                        <a:t>manteniemiento</a:t>
                      </a:r>
                      <a:r>
                        <a:rPr lang="es-ES" sz="1050" b="0" i="0" u="none" strike="noStrike" dirty="0">
                          <a:effectLst/>
                          <a:latin typeface="Tahoma" panose="020B0604030504040204" pitchFamily="34" charset="0"/>
                        </a:rPr>
                        <a:t> de equipos. Entrenamiento del personal que dosifica. Uso de productos </a:t>
                      </a:r>
                      <a:r>
                        <a:rPr lang="es-ES" sz="1050" b="0" i="0" u="none" strike="noStrike" dirty="0" err="1">
                          <a:effectLst/>
                          <a:latin typeface="Tahoma" panose="020B0604030504040204" pitchFamily="34" charset="0"/>
                        </a:rPr>
                        <a:t>registrasdos</a:t>
                      </a:r>
                      <a:r>
                        <a:rPr lang="es-ES" sz="1050" b="0" i="0" u="none" strike="noStrike" dirty="0">
                          <a:effectLst/>
                          <a:latin typeface="Tahoma" panose="020B0604030504040204" pitchFamily="34" charset="0"/>
                        </a:rPr>
                        <a:t> y respeto de periodos de seguridad. Uso de registros (R-SSA-VI-007 Tratamientos fitosanitarios ) y ordenes de trabajo. </a:t>
                      </a:r>
                    </a:p>
                  </a:txBody>
                  <a:tcPr marL="5904" marR="5904" marT="59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9873838"/>
                  </a:ext>
                </a:extLst>
              </a:tr>
              <a:tr h="687578">
                <a:tc>
                  <a:txBody>
                    <a:bodyPr/>
                    <a:lstStyle/>
                    <a:p>
                      <a:pPr algn="l" fontAlgn="ctr"/>
                      <a:r>
                        <a:rPr lang="es-ES" sz="1050" b="0" i="0" u="none" strike="noStrike">
                          <a:effectLst/>
                          <a:latin typeface="Tahoma" panose="020B0604030504040204" pitchFamily="34" charset="0"/>
                        </a:rPr>
                        <a:t>1.3. PQ: Contaminación por restos de productos de limpieza.</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050" b="0" i="0" u="none" strike="noStrike">
                          <a:effectLst/>
                          <a:latin typeface="Tahoma" panose="020B0604030504040204" pitchFamily="34" charset="0"/>
                        </a:rPr>
                        <a:t>BxM</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050" b="1" i="0" u="none" strike="noStrike">
                          <a:effectLst/>
                          <a:latin typeface="Tahoma" panose="020B0604030504040204" pitchFamily="34" charset="0"/>
                        </a:rPr>
                        <a:t>B</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1050" b="0" i="0" u="none" strike="noStrike">
                          <a:effectLst/>
                          <a:latin typeface="Tahoma" panose="020B0604030504040204" pitchFamily="34" charset="0"/>
                        </a:rPr>
                        <a:t>Libre de restos de productos de limpieza.</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s-ES" sz="1050" b="0" i="0" u="none" strike="noStrike">
                          <a:effectLst/>
                          <a:latin typeface="Tahoma" panose="020B0604030504040204" pitchFamily="34" charset="0"/>
                        </a:rPr>
                        <a:t>Limpieza de bines en bodega. En caso de usar canastos cosecheros se inspecciona la limpieza en finca </a:t>
                      </a:r>
                    </a:p>
                  </a:txBody>
                  <a:tcPr marL="5904" marR="5904" marT="590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050" b="0" i="0" u="none" strike="noStrike">
                          <a:effectLst/>
                          <a:latin typeface="Tahoma" panose="020B0604030504040204" pitchFamily="34" charset="0"/>
                        </a:rPr>
                        <a:t>POES bodega E-SIG-EN-001   POES canastos cosecheros E-BPA-VI-001.</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2622541"/>
                  </a:ext>
                </a:extLst>
              </a:tr>
              <a:tr h="802174">
                <a:tc>
                  <a:txBody>
                    <a:bodyPr/>
                    <a:lstStyle/>
                    <a:p>
                      <a:pPr algn="l" fontAlgn="ctr"/>
                      <a:r>
                        <a:rPr lang="es-ES" sz="1050" b="0" i="0" u="none" strike="noStrike" dirty="0">
                          <a:effectLst/>
                          <a:latin typeface="Tahoma" panose="020B0604030504040204" pitchFamily="34" charset="0"/>
                        </a:rPr>
                        <a:t>1.4 PB: Contaminación de la uva por higiene deficiente del personal </a:t>
                      </a:r>
                      <a:r>
                        <a:rPr lang="es-ES" sz="1050" b="0" i="0" u="none" strike="noStrike" dirty="0" err="1">
                          <a:effectLst/>
                          <a:latin typeface="Tahoma" panose="020B0604030504040204" pitchFamily="34" charset="0"/>
                        </a:rPr>
                        <a:t>ó</a:t>
                      </a:r>
                      <a:r>
                        <a:rPr lang="es-ES" sz="1050" b="0" i="0" u="none" strike="noStrike" dirty="0">
                          <a:effectLst/>
                          <a:latin typeface="Tahoma" panose="020B0604030504040204" pitchFamily="34" charset="0"/>
                        </a:rPr>
                        <a:t> enfermedades.</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50" b="0" i="0" u="none" strike="noStrike">
                          <a:effectLst/>
                          <a:latin typeface="Tahoma" panose="020B0604030504040204" pitchFamily="34" charset="0"/>
                        </a:rPr>
                        <a:t>BxM</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50" b="1" i="0" u="none" strike="noStrike">
                          <a:effectLst/>
                          <a:latin typeface="Tahoma" panose="020B0604030504040204" pitchFamily="34" charset="0"/>
                        </a:rPr>
                        <a:t>B</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50" b="0" i="0" u="none" strike="noStrike">
                          <a:effectLst/>
                          <a:latin typeface="Tahoma" panose="020B0604030504040204" pitchFamily="34" charset="0"/>
                        </a:rPr>
                        <a:t>Producto libre de contaminación biológica (bacterias patógenas)</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50" b="0" i="0" u="none" strike="noStrike">
                          <a:effectLst/>
                          <a:latin typeface="Tahoma" panose="020B0604030504040204" pitchFamily="34" charset="0"/>
                        </a:rPr>
                        <a:t>Inducción al personal afectado a la cosecha. Baños en correcto estado de limpieza y con todos los elementos necesarios.</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50" b="0" i="0" u="none" strike="noStrike" dirty="0">
                          <a:effectLst/>
                          <a:latin typeface="Tahoma" panose="020B0604030504040204" pitchFamily="34" charset="0"/>
                        </a:rPr>
                        <a:t>El agregado de </a:t>
                      </a:r>
                      <a:r>
                        <a:rPr lang="es-ES" sz="1050" b="0" i="0" u="none" strike="noStrike" dirty="0" err="1">
                          <a:effectLst/>
                          <a:latin typeface="Tahoma" panose="020B0604030504040204" pitchFamily="34" charset="0"/>
                        </a:rPr>
                        <a:t>metabisulfito</a:t>
                      </a:r>
                      <a:r>
                        <a:rPr lang="es-ES" sz="1050" b="0" i="0" u="none" strike="noStrike" dirty="0">
                          <a:effectLst/>
                          <a:latin typeface="Tahoma" panose="020B0604030504040204" pitchFamily="34" charset="0"/>
                        </a:rPr>
                        <a:t> detiene la actividad microbiológica.                  M-SIG-QA-005 Manual de inducción para contratistas R-SIG-RH-001 Registro de capacitación.</a:t>
                      </a:r>
                    </a:p>
                  </a:txBody>
                  <a:tcPr marL="5904" marR="5904" marT="59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28103379"/>
                  </a:ext>
                </a:extLst>
              </a:tr>
            </a:tbl>
          </a:graphicData>
        </a:graphic>
      </p:graphicFrame>
    </p:spTree>
    <p:extLst>
      <p:ext uri="{BB962C8B-B14F-4D97-AF65-F5344CB8AC3E}">
        <p14:creationId xmlns:p14="http://schemas.microsoft.com/office/powerpoint/2010/main" val="89649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332656"/>
            <a:ext cx="8352928" cy="1440160"/>
          </a:xfrm>
        </p:spPr>
        <p:txBody>
          <a:bodyPr>
            <a:normAutofit/>
          </a:bodyPr>
          <a:lstStyle/>
          <a:p>
            <a:pPr algn="ctr"/>
            <a:r>
              <a:rPr lang="es-AR" sz="3600" b="1" dirty="0">
                <a:latin typeface="+mn-lt"/>
              </a:rPr>
              <a:t>Evaluación de Riesgos de </a:t>
            </a:r>
            <a:r>
              <a:rPr lang="es-ES" sz="3600" b="1" dirty="0">
                <a:latin typeface="+mn-lt"/>
              </a:rPr>
              <a:t>Transporte </a:t>
            </a:r>
            <a:r>
              <a:rPr lang="es-ES" sz="3200" b="1" dirty="0">
                <a:latin typeface="+mn-lt"/>
              </a:rPr>
              <a:t>En</a:t>
            </a:r>
            <a:r>
              <a:rPr lang="es-ES" sz="3600" b="1" dirty="0">
                <a:latin typeface="+mn-lt"/>
              </a:rPr>
              <a:t> Finca</a:t>
            </a:r>
            <a:endParaRPr lang="es-AR" sz="3600" dirty="0">
              <a:latin typeface="+mn-lt"/>
            </a:endParaRP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769921494"/>
              </p:ext>
            </p:extLst>
          </p:nvPr>
        </p:nvGraphicFramePr>
        <p:xfrm>
          <a:off x="611560" y="2276871"/>
          <a:ext cx="8136904" cy="3657120"/>
        </p:xfrm>
        <a:graphic>
          <a:graphicData uri="http://schemas.openxmlformats.org/drawingml/2006/table">
            <a:tbl>
              <a:tblPr firstRow="1" firstCol="1" bandRow="1" bandCol="1"/>
              <a:tblGrid>
                <a:gridCol w="1800200">
                  <a:extLst>
                    <a:ext uri="{9D8B030D-6E8A-4147-A177-3AD203B41FA5}">
                      <a16:colId xmlns:a16="http://schemas.microsoft.com/office/drawing/2014/main" val="3750701470"/>
                    </a:ext>
                  </a:extLst>
                </a:gridCol>
                <a:gridCol w="639223">
                  <a:extLst>
                    <a:ext uri="{9D8B030D-6E8A-4147-A177-3AD203B41FA5}">
                      <a16:colId xmlns:a16="http://schemas.microsoft.com/office/drawing/2014/main" val="4055576002"/>
                    </a:ext>
                  </a:extLst>
                </a:gridCol>
                <a:gridCol w="679448">
                  <a:extLst>
                    <a:ext uri="{9D8B030D-6E8A-4147-A177-3AD203B41FA5}">
                      <a16:colId xmlns:a16="http://schemas.microsoft.com/office/drawing/2014/main" val="320225208"/>
                    </a:ext>
                  </a:extLst>
                </a:gridCol>
                <a:gridCol w="1540906">
                  <a:extLst>
                    <a:ext uri="{9D8B030D-6E8A-4147-A177-3AD203B41FA5}">
                      <a16:colId xmlns:a16="http://schemas.microsoft.com/office/drawing/2014/main" val="112790451"/>
                    </a:ext>
                  </a:extLst>
                </a:gridCol>
                <a:gridCol w="1431371">
                  <a:extLst>
                    <a:ext uri="{9D8B030D-6E8A-4147-A177-3AD203B41FA5}">
                      <a16:colId xmlns:a16="http://schemas.microsoft.com/office/drawing/2014/main" val="1509051764"/>
                    </a:ext>
                  </a:extLst>
                </a:gridCol>
                <a:gridCol w="2045756">
                  <a:extLst>
                    <a:ext uri="{9D8B030D-6E8A-4147-A177-3AD203B41FA5}">
                      <a16:colId xmlns:a16="http://schemas.microsoft.com/office/drawing/2014/main" val="1386188857"/>
                    </a:ext>
                  </a:extLst>
                </a:gridCol>
              </a:tblGrid>
              <a:tr h="284184">
                <a:tc gridSpan="6">
                  <a:txBody>
                    <a:bodyPr/>
                    <a:lstStyle/>
                    <a:p>
                      <a:pPr algn="ctr">
                        <a:lnSpc>
                          <a:spcPct val="115000"/>
                        </a:lnSpc>
                        <a:spcAft>
                          <a:spcPts val="0"/>
                        </a:spcAft>
                      </a:pPr>
                      <a:endParaRPr lang="es-AR"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2681436743"/>
                  </a:ext>
                </a:extLst>
              </a:tr>
              <a:tr h="775048">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PELIGRO IDENTIFICADO</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PXS</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RIESGO</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NIVEL ACEPTABLE</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JUSTIFICACIÓN</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MEDIDA DE CTROL/DOC</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7431943"/>
                  </a:ext>
                </a:extLst>
              </a:tr>
              <a:tr h="1550096">
                <a:tc>
                  <a:txBody>
                    <a:bodyPr/>
                    <a:lstStyle/>
                    <a:p>
                      <a:pPr>
                        <a:lnSpc>
                          <a:spcPct val="115000"/>
                        </a:lnSpc>
                        <a:spcAft>
                          <a:spcPts val="0"/>
                        </a:spcAft>
                      </a:pPr>
                      <a:r>
                        <a:rPr lang="es-AR" sz="1400">
                          <a:effectLst/>
                          <a:latin typeface="Tahoma" panose="020B0604030504040204" pitchFamily="34" charset="0"/>
                          <a:ea typeface="Calibri" panose="020F0502020204030204" pitchFamily="34" charset="0"/>
                          <a:cs typeface="Times New Roman" panose="02020603050405020304" pitchFamily="18" charset="0"/>
                        </a:rPr>
                        <a:t>1.1 PF: Cantidad excesiva de tierra.</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a:effectLst/>
                          <a:latin typeface="Tahoma" panose="020B0604030504040204" pitchFamily="34" charset="0"/>
                          <a:ea typeface="Calibri" panose="020F0502020204030204" pitchFamily="34" charset="0"/>
                          <a:cs typeface="Times New Roman" panose="02020603050405020304" pitchFamily="18" charset="0"/>
                        </a:rPr>
                        <a:t>MxB</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B</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1400">
                          <a:effectLst/>
                          <a:latin typeface="Tahoma" panose="020B0604030504040204" pitchFamily="34" charset="0"/>
                          <a:ea typeface="Calibri" panose="020F0502020204030204" pitchFamily="34" charset="0"/>
                          <a:cs typeface="Times New Roman" panose="02020603050405020304" pitchFamily="18" charset="0"/>
                        </a:rPr>
                        <a:t>Uva con poca tierra</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400">
                          <a:effectLst/>
                          <a:latin typeface="Tahoma" panose="020B0604030504040204" pitchFamily="34" charset="0"/>
                          <a:ea typeface="Calibri" panose="020F0502020204030204" pitchFamily="34" charset="0"/>
                          <a:cs typeface="Times New Roman" panose="02020603050405020304" pitchFamily="18" charset="0"/>
                        </a:rPr>
                        <a:t>Inspección visual previa a la carga de la uva. Circulación del camión a baja velocidad.</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AR" sz="1400">
                          <a:effectLst/>
                          <a:latin typeface="Tahoma" panose="020B0604030504040204" pitchFamily="34" charset="0"/>
                          <a:ea typeface="Calibri" panose="020F0502020204030204" pitchFamily="34" charset="0"/>
                          <a:cs typeface="Times New Roman" panose="02020603050405020304" pitchFamily="18" charset="0"/>
                        </a:rPr>
                        <a:t>POES de limpieza de transporte.</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8156863"/>
                  </a:ext>
                </a:extLst>
              </a:tr>
              <a:tr h="775048">
                <a:tc>
                  <a:txBody>
                    <a:bodyPr/>
                    <a:lstStyle/>
                    <a:p>
                      <a:pPr>
                        <a:lnSpc>
                          <a:spcPct val="115000"/>
                        </a:lnSpc>
                        <a:spcAft>
                          <a:spcPts val="0"/>
                        </a:spcAft>
                      </a:pPr>
                      <a:r>
                        <a:rPr lang="es-ES" sz="1400">
                          <a:effectLst/>
                          <a:latin typeface="Tahoma" panose="020B0604030504040204" pitchFamily="34" charset="0"/>
                          <a:ea typeface="Calibri" panose="020F0502020204030204" pitchFamily="34" charset="0"/>
                          <a:cs typeface="Times New Roman" panose="02020603050405020304" pitchFamily="18" charset="0"/>
                        </a:rPr>
                        <a:t>1.2 PB: Elevada carga microbiana.</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a:effectLst/>
                          <a:latin typeface="Tahoma" panose="020B0604030504040204" pitchFamily="34" charset="0"/>
                          <a:ea typeface="Calibri" panose="020F0502020204030204" pitchFamily="34" charset="0"/>
                          <a:cs typeface="Times New Roman" panose="02020603050405020304" pitchFamily="18" charset="0"/>
                        </a:rPr>
                        <a:t>MxB</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B</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1400">
                          <a:effectLst/>
                          <a:latin typeface="Tahoma" panose="020B0604030504040204" pitchFamily="34" charset="0"/>
                          <a:ea typeface="Calibri" panose="020F0502020204030204" pitchFamily="34" charset="0"/>
                          <a:cs typeface="Times New Roman" panose="02020603050405020304" pitchFamily="18" charset="0"/>
                        </a:rPr>
                        <a:t>Uva sin contaminación biológica</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400">
                          <a:effectLst/>
                          <a:latin typeface="Tahoma" panose="020B0604030504040204" pitchFamily="34" charset="0"/>
                          <a:ea typeface="Calibri" panose="020F0502020204030204" pitchFamily="34" charset="0"/>
                          <a:cs typeface="Times New Roman" panose="02020603050405020304" pitchFamily="18" charset="0"/>
                        </a:rPr>
                        <a:t>Inspección visual previa a la carga de la uva. </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AR" sz="1400" dirty="0">
                          <a:effectLst/>
                          <a:latin typeface="Tahoma" panose="020B0604030504040204" pitchFamily="34" charset="0"/>
                          <a:ea typeface="Calibri" panose="020F0502020204030204" pitchFamily="34" charset="0"/>
                          <a:cs typeface="Times New Roman" panose="02020603050405020304" pitchFamily="18" charset="0"/>
                        </a:rPr>
                        <a:t>POES de limpieza de transporte.</a:t>
                      </a:r>
                      <a:endParaRPr lang="es-AR"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457483"/>
                  </a:ext>
                </a:extLst>
              </a:tr>
            </a:tbl>
          </a:graphicData>
        </a:graphic>
      </p:graphicFrame>
    </p:spTree>
    <p:extLst>
      <p:ext uri="{BB962C8B-B14F-4D97-AF65-F5344CB8AC3E}">
        <p14:creationId xmlns:p14="http://schemas.microsoft.com/office/powerpoint/2010/main" val="6220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1052736"/>
            <a:ext cx="2520280" cy="2415802"/>
          </a:xfrm>
        </p:spPr>
        <p:txBody>
          <a:bodyPr>
            <a:normAutofit/>
          </a:bodyPr>
          <a:lstStyle/>
          <a:p>
            <a:pPr algn="ctr"/>
            <a:r>
              <a:rPr lang="es-AR" sz="3200" b="1" dirty="0">
                <a:latin typeface="+mn-lt"/>
              </a:rPr>
              <a:t>Evaluación de Riesgos de Agua de Riego y </a:t>
            </a:r>
            <a:r>
              <a:rPr lang="es-AR" sz="3200" b="1" dirty="0" err="1">
                <a:latin typeface="+mn-lt"/>
              </a:rPr>
              <a:t>Fertirrigación</a:t>
            </a:r>
            <a:r>
              <a:rPr lang="es-AR" sz="3200" b="1" dirty="0">
                <a:latin typeface="+mn-lt"/>
              </a:rPr>
              <a:t> </a:t>
            </a:r>
            <a:endParaRPr lang="es-AR" sz="3200" dirty="0">
              <a:latin typeface="+mn-lt"/>
            </a:endParaRPr>
          </a:p>
        </p:txBody>
      </p:sp>
      <p:graphicFrame>
        <p:nvGraphicFramePr>
          <p:cNvPr id="5" name="Tabla 4"/>
          <p:cNvGraphicFramePr>
            <a:graphicFrameLocks noGrp="1"/>
          </p:cNvGraphicFramePr>
          <p:nvPr>
            <p:extLst>
              <p:ext uri="{D42A27DB-BD31-4B8C-83A1-F6EECF244321}">
                <p14:modId xmlns:p14="http://schemas.microsoft.com/office/powerpoint/2010/main" val="3046234688"/>
              </p:ext>
            </p:extLst>
          </p:nvPr>
        </p:nvGraphicFramePr>
        <p:xfrm>
          <a:off x="2915816" y="116632"/>
          <a:ext cx="5472608" cy="6694932"/>
        </p:xfrm>
        <a:graphic>
          <a:graphicData uri="http://schemas.openxmlformats.org/drawingml/2006/table">
            <a:tbl>
              <a:tblPr firstRow="1" firstCol="1" bandRow="1" bandCol="1"/>
              <a:tblGrid>
                <a:gridCol w="1341439">
                  <a:extLst>
                    <a:ext uri="{9D8B030D-6E8A-4147-A177-3AD203B41FA5}">
                      <a16:colId xmlns:a16="http://schemas.microsoft.com/office/drawing/2014/main" val="2336802145"/>
                    </a:ext>
                  </a:extLst>
                </a:gridCol>
                <a:gridCol w="323722">
                  <a:extLst>
                    <a:ext uri="{9D8B030D-6E8A-4147-A177-3AD203B41FA5}">
                      <a16:colId xmlns:a16="http://schemas.microsoft.com/office/drawing/2014/main" val="2719766407"/>
                    </a:ext>
                  </a:extLst>
                </a:gridCol>
                <a:gridCol w="534778">
                  <a:extLst>
                    <a:ext uri="{9D8B030D-6E8A-4147-A177-3AD203B41FA5}">
                      <a16:colId xmlns:a16="http://schemas.microsoft.com/office/drawing/2014/main" val="2175559169"/>
                    </a:ext>
                  </a:extLst>
                </a:gridCol>
                <a:gridCol w="989682">
                  <a:extLst>
                    <a:ext uri="{9D8B030D-6E8A-4147-A177-3AD203B41FA5}">
                      <a16:colId xmlns:a16="http://schemas.microsoft.com/office/drawing/2014/main" val="3469485308"/>
                    </a:ext>
                  </a:extLst>
                </a:gridCol>
                <a:gridCol w="969053">
                  <a:extLst>
                    <a:ext uri="{9D8B030D-6E8A-4147-A177-3AD203B41FA5}">
                      <a16:colId xmlns:a16="http://schemas.microsoft.com/office/drawing/2014/main" val="1255308657"/>
                    </a:ext>
                  </a:extLst>
                </a:gridCol>
                <a:gridCol w="1313934">
                  <a:extLst>
                    <a:ext uri="{9D8B030D-6E8A-4147-A177-3AD203B41FA5}">
                      <a16:colId xmlns:a16="http://schemas.microsoft.com/office/drawing/2014/main" val="2178877578"/>
                    </a:ext>
                  </a:extLst>
                </a:gridCol>
              </a:tblGrid>
              <a:tr h="98747">
                <a:tc gridSpan="6">
                  <a:txBody>
                    <a:bodyPr/>
                    <a:lstStyle/>
                    <a:p>
                      <a:pPr algn="ctr">
                        <a:lnSpc>
                          <a:spcPct val="115000"/>
                        </a:lnSpc>
                        <a:spcAft>
                          <a:spcPts val="0"/>
                        </a:spcAft>
                      </a:pPr>
                      <a:r>
                        <a:rPr lang="es-ES" sz="1050" b="1" dirty="0">
                          <a:effectLst/>
                          <a:latin typeface="Tahoma" panose="020B0604030504040204" pitchFamily="34" charset="0"/>
                          <a:ea typeface="Times New Roman" panose="02020603050405020304" pitchFamily="18" charset="0"/>
                          <a:cs typeface="Times New Roman" panose="02020603050405020304" pitchFamily="18" charset="0"/>
                        </a:rPr>
                        <a:t>AGUA DE RIEGO </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578379131"/>
                  </a:ext>
                </a:extLst>
              </a:tr>
              <a:tr h="98747">
                <a:tc gridSpan="6">
                  <a:txBody>
                    <a:bodyPr/>
                    <a:lstStyle/>
                    <a:p>
                      <a:pPr algn="ctr">
                        <a:lnSpc>
                          <a:spcPct val="115000"/>
                        </a:lnSpc>
                        <a:spcAft>
                          <a:spcPts val="0"/>
                        </a:spcAft>
                      </a:pPr>
                      <a:r>
                        <a:rPr lang="es-ES" sz="1050" b="1" dirty="0">
                          <a:effectLst/>
                          <a:latin typeface="Tahoma" panose="020B0604030504040204" pitchFamily="34" charset="0"/>
                          <a:ea typeface="Times New Roman" panose="02020603050405020304" pitchFamily="18" charset="0"/>
                          <a:cs typeface="Times New Roman" panose="02020603050405020304" pitchFamily="18" charset="0"/>
                        </a:rPr>
                        <a:t>PUNTA DE DIAMANTE  - Fecha: </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4080504152"/>
                  </a:ext>
                </a:extLst>
              </a:tr>
              <a:tr h="98747">
                <a:tc gridSpan="6">
                  <a:txBody>
                    <a:bodyPr/>
                    <a:lstStyle/>
                    <a:p>
                      <a:pPr algn="ctr">
                        <a:lnSpc>
                          <a:spcPct val="115000"/>
                        </a:lnSpc>
                        <a:spcAft>
                          <a:spcPts val="0"/>
                        </a:spcAft>
                      </a:pPr>
                      <a:r>
                        <a:rPr lang="es-ES" sz="1050" b="1" dirty="0">
                          <a:effectLst/>
                          <a:latin typeface="Tahoma" panose="020B0604030504040204" pitchFamily="34" charset="0"/>
                          <a:ea typeface="Calibri" panose="020F0502020204030204" pitchFamily="34" charset="0"/>
                          <a:cs typeface="Times New Roman" panose="02020603050405020304" pitchFamily="18" charset="0"/>
                        </a:rPr>
                        <a:t>RESERVORIO</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3746979177"/>
                  </a:ext>
                </a:extLst>
              </a:tr>
              <a:tr h="169438">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PELIGRO IDENTIFICADO</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PXS</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RIESGO</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dirty="0">
                          <a:effectLst/>
                          <a:latin typeface="Tahoma" panose="020B0604030504040204" pitchFamily="34" charset="0"/>
                          <a:ea typeface="Calibri" panose="020F0502020204030204" pitchFamily="34" charset="0"/>
                          <a:cs typeface="Times New Roman" panose="02020603050405020304" pitchFamily="18" charset="0"/>
                        </a:rPr>
                        <a:t>NIVEL ACEPTABLE</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JUSTIFICACIÓN</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MEDIDA DE CTROL/DOC</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197547"/>
                  </a:ext>
                </a:extLst>
              </a:tr>
              <a:tr h="547910">
                <a:tc>
                  <a:txBody>
                    <a:bodyPr/>
                    <a:lstStyle/>
                    <a:p>
                      <a:pPr>
                        <a:lnSpc>
                          <a:spcPct val="115000"/>
                        </a:lnSpc>
                        <a:spcAft>
                          <a:spcPts val="0"/>
                        </a:spcAft>
                      </a:pPr>
                      <a:r>
                        <a:rPr lang="es-ES" sz="1000">
                          <a:effectLst/>
                          <a:latin typeface="Tahoma" panose="020B0604030504040204" pitchFamily="34" charset="0"/>
                          <a:ea typeface="Calibri" panose="020F0502020204030204" pitchFamily="34" charset="0"/>
                          <a:cs typeface="Times New Roman" panose="02020603050405020304" pitchFamily="18" charset="0"/>
                        </a:rPr>
                        <a:t>2.1 PF: RSU &lt; 5cm</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dirty="0" err="1">
                          <a:effectLst/>
                          <a:latin typeface="Tahoma" panose="020B0604030504040204" pitchFamily="34" charset="0"/>
                          <a:ea typeface="Calibri" panose="020F0502020204030204" pitchFamily="34" charset="0"/>
                          <a:cs typeface="Times New Roman" panose="02020603050405020304" pitchFamily="18" charset="0"/>
                        </a:rPr>
                        <a:t>AxB</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dirty="0">
                          <a:effectLst/>
                          <a:latin typeface="Tahoma" panose="020B0604030504040204" pitchFamily="34" charset="0"/>
                          <a:ea typeface="Calibri" panose="020F0502020204030204" pitchFamily="34" charset="0"/>
                          <a:cs typeface="Times New Roman" panose="02020603050405020304" pitchFamily="18" charset="0"/>
                        </a:rPr>
                        <a:t>M</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1000" dirty="0">
                          <a:effectLst/>
                          <a:latin typeface="Tahoma" panose="020B0604030504040204" pitchFamily="34" charset="0"/>
                          <a:ea typeface="Calibri" panose="020F0502020204030204" pitchFamily="34" charset="0"/>
                          <a:cs typeface="Times New Roman" panose="02020603050405020304" pitchFamily="18" charset="0"/>
                        </a:rPr>
                        <a:t>Ausencia de RSU</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a:effectLst/>
                          <a:latin typeface="Tahoma" panose="020B0604030504040204" pitchFamily="34" charset="0"/>
                          <a:ea typeface="Calibri" panose="020F0502020204030204" pitchFamily="34" charset="0"/>
                          <a:cs typeface="Times New Roman" panose="02020603050405020304" pitchFamily="18" charset="0"/>
                        </a:rPr>
                        <a:t>Malla en caño de toma del reservorio.  Filtro de grava. Filtro de malla. </a:t>
                      </a:r>
                      <a:r>
                        <a:rPr lang="es-ES" sz="1000">
                          <a:effectLst/>
                          <a:latin typeface="Tahoma" panose="020B0604030504040204" pitchFamily="34" charset="0"/>
                          <a:ea typeface="Calibri" panose="020F0502020204030204" pitchFamily="34" charset="0"/>
                          <a:cs typeface="Times New Roman" panose="02020603050405020304" pitchFamily="18" charset="0"/>
                        </a:rPr>
                        <a:t>Fauna reservorio.</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a:effectLst/>
                          <a:latin typeface="Tahoma" panose="020B0604030504040204" pitchFamily="34" charset="0"/>
                          <a:ea typeface="Calibri" panose="020F0502020204030204" pitchFamily="34" charset="0"/>
                          <a:cs typeface="Times New Roman" panose="02020603050405020304" pitchFamily="18" charset="0"/>
                        </a:rPr>
                        <a:t>P-BPA-VI-001 Tratamiento de lavado de sistema de riego con cloro y ácido fosfórico</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3784522"/>
                  </a:ext>
                </a:extLst>
              </a:tr>
              <a:tr h="782728">
                <a:tc>
                  <a:txBody>
                    <a:bodyPr/>
                    <a:lstStyle/>
                    <a:p>
                      <a:pPr>
                        <a:lnSpc>
                          <a:spcPct val="115000"/>
                        </a:lnSpc>
                        <a:spcAft>
                          <a:spcPts val="0"/>
                        </a:spcAft>
                      </a:pPr>
                      <a:r>
                        <a:rPr lang="es-AR" sz="1000">
                          <a:effectLst/>
                          <a:latin typeface="Tahoma" panose="020B0604030504040204" pitchFamily="34" charset="0"/>
                          <a:ea typeface="Calibri" panose="020F0502020204030204" pitchFamily="34" charset="0"/>
                          <a:cs typeface="Times New Roman" panose="02020603050405020304" pitchFamily="18" charset="0"/>
                        </a:rPr>
                        <a:t>2.2 PQ: Contaminación del agua por vuelco de productos químicos aguas arriba</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a:effectLst/>
                          <a:latin typeface="Tahoma" panose="020B0604030504040204" pitchFamily="34" charset="0"/>
                          <a:ea typeface="Calibri" panose="020F0502020204030204" pitchFamily="34" charset="0"/>
                          <a:cs typeface="Times New Roman" panose="02020603050405020304" pitchFamily="18" charset="0"/>
                        </a:rPr>
                        <a:t>AxM</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A</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ES" sz="1000">
                          <a:effectLst/>
                          <a:latin typeface="Tahoma" panose="020B0604030504040204" pitchFamily="34" charset="0"/>
                          <a:ea typeface="Calibri" panose="020F0502020204030204" pitchFamily="34" charset="0"/>
                          <a:cs typeface="Times New Roman" panose="02020603050405020304" pitchFamily="18" charset="0"/>
                        </a:rPr>
                        <a:t>Ausencia de productos químicos</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a:effectLst/>
                          <a:latin typeface="Tahoma" panose="020B0604030504040204" pitchFamily="34" charset="0"/>
                          <a:ea typeface="Calibri" panose="020F0502020204030204" pitchFamily="34" charset="0"/>
                          <a:cs typeface="Times New Roman" panose="02020603050405020304" pitchFamily="18" charset="0"/>
                        </a:rPr>
                        <a:t>El DGI controla el agua.          Gran volumen de la represa. Control visual de agrónomos al viñedo.     </a:t>
                      </a:r>
                      <a:r>
                        <a:rPr lang="es-ES" sz="1000">
                          <a:effectLst/>
                          <a:latin typeface="Tahoma" panose="020B0604030504040204" pitchFamily="34" charset="0"/>
                          <a:ea typeface="Calibri" panose="020F0502020204030204" pitchFamily="34" charset="0"/>
                          <a:cs typeface="Times New Roman" panose="02020603050405020304" pitchFamily="18" charset="0"/>
                        </a:rPr>
                        <a:t>Análisis fisicoquímico anual de agua</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dirty="0">
                          <a:effectLst/>
                          <a:latin typeface="Tahoma" panose="020B0604030504040204" pitchFamily="34" charset="0"/>
                          <a:ea typeface="Calibri" panose="020F0502020204030204" pitchFamily="34" charset="0"/>
                          <a:cs typeface="Times New Roman" panose="02020603050405020304" pitchFamily="18" charset="0"/>
                        </a:rPr>
                        <a:t>I-SIG-QA-010 </a:t>
                      </a:r>
                      <a:r>
                        <a:rPr lang="es-AR" sz="1000" dirty="0" err="1">
                          <a:effectLst/>
                          <a:latin typeface="Tahoma" panose="020B0604030504040204" pitchFamily="34" charset="0"/>
                          <a:ea typeface="Calibri" panose="020F0502020204030204" pitchFamily="34" charset="0"/>
                          <a:cs typeface="Times New Roman" panose="02020603050405020304" pitchFamily="18" charset="0"/>
                        </a:rPr>
                        <a:t>Agrelo</a:t>
                      </a:r>
                      <a:r>
                        <a:rPr lang="es-AR" sz="1000" dirty="0">
                          <a:effectLst/>
                          <a:latin typeface="Tahoma" panose="020B0604030504040204" pitchFamily="34" charset="0"/>
                          <a:ea typeface="Calibri" panose="020F0502020204030204" pitchFamily="34" charset="0"/>
                          <a:cs typeface="Times New Roman" panose="02020603050405020304" pitchFamily="18" charset="0"/>
                        </a:rPr>
                        <a:t> control de agua de proceso                              A-SSA-QA-017 </a:t>
                      </a:r>
                      <a:r>
                        <a:rPr lang="es-AR" sz="1000" dirty="0" err="1">
                          <a:effectLst/>
                          <a:latin typeface="Tahoma" panose="020B0604030504040204" pitchFamily="34" charset="0"/>
                          <a:ea typeface="Calibri" panose="020F0502020204030204" pitchFamily="34" charset="0"/>
                          <a:cs typeface="Times New Roman" panose="02020603050405020304" pitchFamily="18" charset="0"/>
                        </a:rPr>
                        <a:t>Ciruito</a:t>
                      </a:r>
                      <a:r>
                        <a:rPr lang="es-AR" sz="1000" dirty="0">
                          <a:effectLst/>
                          <a:latin typeface="Tahoma" panose="020B0604030504040204" pitchFamily="34" charset="0"/>
                          <a:ea typeface="Calibri" panose="020F0502020204030204" pitchFamily="34" charset="0"/>
                          <a:cs typeface="Times New Roman" panose="02020603050405020304" pitchFamily="18" charset="0"/>
                        </a:rPr>
                        <a:t> de agua.</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998421"/>
                  </a:ext>
                </a:extLst>
              </a:tr>
              <a:tr h="423594">
                <a:tc>
                  <a:txBody>
                    <a:bodyPr/>
                    <a:lstStyle/>
                    <a:p>
                      <a:pPr>
                        <a:lnSpc>
                          <a:spcPct val="115000"/>
                        </a:lnSpc>
                        <a:spcAft>
                          <a:spcPts val="0"/>
                        </a:spcAft>
                      </a:pPr>
                      <a:r>
                        <a:rPr lang="es-AR" sz="1000">
                          <a:effectLst/>
                          <a:latin typeface="Tahoma" panose="020B0604030504040204" pitchFamily="34" charset="0"/>
                          <a:ea typeface="Calibri" panose="020F0502020204030204" pitchFamily="34" charset="0"/>
                          <a:cs typeface="Times New Roman" panose="02020603050405020304" pitchFamily="18" charset="0"/>
                        </a:rPr>
                        <a:t>2.3 PB: Desarrollo de bacterias por presencia de RSU.</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a:effectLst/>
                          <a:latin typeface="Tahoma" panose="020B0604030504040204" pitchFamily="34" charset="0"/>
                          <a:ea typeface="Calibri" panose="020F0502020204030204" pitchFamily="34" charset="0"/>
                          <a:cs typeface="Times New Roman" panose="02020603050405020304" pitchFamily="18" charset="0"/>
                        </a:rPr>
                        <a:t>AxB</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M</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a:effectLst/>
                          <a:latin typeface="Tahoma" panose="020B0604030504040204" pitchFamily="34" charset="0"/>
                          <a:ea typeface="Calibri" panose="020F0502020204030204" pitchFamily="34" charset="0"/>
                          <a:cs typeface="Times New Roman" panose="02020603050405020304" pitchFamily="18" charset="0"/>
                        </a:rPr>
                        <a:t>Es agua para uso agrícola</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a:effectLst/>
                          <a:latin typeface="Tahoma" panose="020B0604030504040204" pitchFamily="34" charset="0"/>
                          <a:ea typeface="Calibri" panose="020F0502020204030204" pitchFamily="34" charset="0"/>
                          <a:cs typeface="Times New Roman" panose="02020603050405020304" pitchFamily="18" charset="0"/>
                        </a:rPr>
                        <a:t>Análisis anual de agua.         Riego por goteo.</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dirty="0">
                          <a:effectLst/>
                          <a:latin typeface="Tahoma" panose="020B0604030504040204" pitchFamily="34" charset="0"/>
                          <a:ea typeface="Calibri" panose="020F0502020204030204" pitchFamily="34" charset="0"/>
                          <a:cs typeface="Times New Roman" panose="02020603050405020304" pitchFamily="18" charset="0"/>
                        </a:rPr>
                        <a:t>I-SIG-QA-010 </a:t>
                      </a:r>
                      <a:r>
                        <a:rPr lang="es-AR" sz="1000" dirty="0" err="1">
                          <a:effectLst/>
                          <a:latin typeface="Tahoma" panose="020B0604030504040204" pitchFamily="34" charset="0"/>
                          <a:ea typeface="Calibri" panose="020F0502020204030204" pitchFamily="34" charset="0"/>
                          <a:cs typeface="Times New Roman" panose="02020603050405020304" pitchFamily="18" charset="0"/>
                        </a:rPr>
                        <a:t>Agrelo</a:t>
                      </a:r>
                      <a:r>
                        <a:rPr lang="es-AR" sz="1000" dirty="0">
                          <a:effectLst/>
                          <a:latin typeface="Tahoma" panose="020B0604030504040204" pitchFamily="34" charset="0"/>
                          <a:ea typeface="Calibri" panose="020F0502020204030204" pitchFamily="34" charset="0"/>
                          <a:cs typeface="Times New Roman" panose="02020603050405020304" pitchFamily="18" charset="0"/>
                        </a:rPr>
                        <a:t> control de agua de proceso                              A-SSA-QA-017 </a:t>
                      </a:r>
                      <a:r>
                        <a:rPr lang="es-AR" sz="1000" dirty="0" err="1">
                          <a:effectLst/>
                          <a:latin typeface="Tahoma" panose="020B0604030504040204" pitchFamily="34" charset="0"/>
                          <a:ea typeface="Calibri" panose="020F0502020204030204" pitchFamily="34" charset="0"/>
                          <a:cs typeface="Times New Roman" panose="02020603050405020304" pitchFamily="18" charset="0"/>
                        </a:rPr>
                        <a:t>Ciruito</a:t>
                      </a:r>
                      <a:r>
                        <a:rPr lang="es-AR" sz="1000" dirty="0">
                          <a:effectLst/>
                          <a:latin typeface="Tahoma" panose="020B0604030504040204" pitchFamily="34" charset="0"/>
                          <a:ea typeface="Calibri" panose="020F0502020204030204" pitchFamily="34" charset="0"/>
                          <a:cs typeface="Times New Roman" panose="02020603050405020304" pitchFamily="18" charset="0"/>
                        </a:rPr>
                        <a:t> de agua.</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30328"/>
                  </a:ext>
                </a:extLst>
              </a:tr>
              <a:tr h="98747">
                <a:tc gridSpan="6">
                  <a:txBody>
                    <a:bodyPr/>
                    <a:lstStyle/>
                    <a:p>
                      <a:pPr algn="ctr">
                        <a:lnSpc>
                          <a:spcPct val="115000"/>
                        </a:lnSpc>
                        <a:spcAft>
                          <a:spcPts val="0"/>
                        </a:spcAft>
                      </a:pPr>
                      <a:r>
                        <a:rPr lang="es-ES" sz="1050" b="1">
                          <a:effectLst/>
                          <a:latin typeface="Tahoma" panose="020B0604030504040204" pitchFamily="34" charset="0"/>
                          <a:ea typeface="Calibri" panose="020F0502020204030204" pitchFamily="34" charset="0"/>
                          <a:cs typeface="Times New Roman" panose="02020603050405020304" pitchFamily="18" charset="0"/>
                        </a:rPr>
                        <a:t>EQUIPO DE FERTIRRIGACIÓN</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553148360"/>
                  </a:ext>
                </a:extLst>
              </a:tr>
              <a:tr h="169438">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PELIGRO IDENTIFICADO</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PXS</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RIESGO</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NIVEL ACEPTABLE</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JUSTIFICACIÓN</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MEDIDA DE CTROL/DOC</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9168699"/>
                  </a:ext>
                </a:extLst>
              </a:tr>
              <a:tr h="84719">
                <a:tc>
                  <a:txBody>
                    <a:bodyPr/>
                    <a:lstStyle/>
                    <a:p>
                      <a:pPr>
                        <a:lnSpc>
                          <a:spcPct val="115000"/>
                        </a:lnSpc>
                        <a:spcAft>
                          <a:spcPts val="0"/>
                        </a:spcAft>
                      </a:pPr>
                      <a:r>
                        <a:rPr lang="es-ES" sz="1000" dirty="0">
                          <a:effectLst/>
                          <a:latin typeface="Tahoma" panose="020B0604030504040204" pitchFamily="34" charset="0"/>
                          <a:ea typeface="Calibri" panose="020F0502020204030204" pitchFamily="34" charset="0"/>
                          <a:cs typeface="Times New Roman" panose="02020603050405020304" pitchFamily="18" charset="0"/>
                        </a:rPr>
                        <a:t>3.1 PF: NO se</a:t>
                      </a:r>
                      <a:r>
                        <a:rPr lang="es-ES" sz="1000" baseline="0" dirty="0">
                          <a:effectLst/>
                          <a:latin typeface="Tahoma" panose="020B0604030504040204" pitchFamily="34" charset="0"/>
                          <a:ea typeface="Calibri" panose="020F0502020204030204" pitchFamily="34" charset="0"/>
                          <a:cs typeface="Times New Roman" panose="02020603050405020304" pitchFamily="18" charset="0"/>
                        </a:rPr>
                        <a:t> identifican</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lnSpc>
                          <a:spcPct val="115000"/>
                        </a:lnSpc>
                        <a:spcAft>
                          <a:spcPts val="0"/>
                        </a:spcAft>
                      </a:pPr>
                      <a:r>
                        <a:rPr lang="es-AR" sz="1000">
                          <a:effectLst/>
                          <a:latin typeface="Tahoma" panose="020B0604030504040204" pitchFamily="34" charset="0"/>
                          <a:ea typeface="Calibri" panose="020F0502020204030204" pitchFamily="34" charset="0"/>
                          <a:cs typeface="Times New Roman" panose="02020603050405020304" pitchFamily="18" charset="0"/>
                        </a:rPr>
                        <a:t>Los productos vienen con certificado de calidad.</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2708178103"/>
                  </a:ext>
                </a:extLst>
              </a:tr>
              <a:tr h="254157">
                <a:tc>
                  <a:txBody>
                    <a:bodyPr/>
                    <a:lstStyle/>
                    <a:p>
                      <a:pPr>
                        <a:lnSpc>
                          <a:spcPct val="115000"/>
                        </a:lnSpc>
                        <a:spcAft>
                          <a:spcPts val="0"/>
                        </a:spcAft>
                      </a:pPr>
                      <a:r>
                        <a:rPr lang="es-ES" sz="1000">
                          <a:effectLst/>
                          <a:latin typeface="Tahoma" panose="020B0604030504040204" pitchFamily="34" charset="0"/>
                          <a:ea typeface="Calibri" panose="020F0502020204030204" pitchFamily="34" charset="0"/>
                          <a:cs typeface="Times New Roman" panose="02020603050405020304" pitchFamily="18" charset="0"/>
                        </a:rPr>
                        <a:t>3.2 PQ: Sobredosificación de fertilizantes.</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a:effectLst/>
                          <a:latin typeface="Tahoma" panose="020B0604030504040204" pitchFamily="34" charset="0"/>
                          <a:ea typeface="Calibri" panose="020F0502020204030204" pitchFamily="34" charset="0"/>
                          <a:cs typeface="Times New Roman" panose="02020603050405020304" pitchFamily="18" charset="0"/>
                        </a:rPr>
                        <a:t>BxM</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000" b="1">
                          <a:effectLst/>
                          <a:latin typeface="Tahoma" panose="020B0604030504040204" pitchFamily="34" charset="0"/>
                          <a:ea typeface="Calibri" panose="020F0502020204030204" pitchFamily="34" charset="0"/>
                          <a:cs typeface="Times New Roman" panose="02020603050405020304" pitchFamily="18" charset="0"/>
                        </a:rPr>
                        <a:t>B</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a:effectLst/>
                          <a:latin typeface="Tahoma" panose="020B0604030504040204" pitchFamily="34" charset="0"/>
                          <a:ea typeface="Calibri" panose="020F0502020204030204" pitchFamily="34" charset="0"/>
                          <a:cs typeface="Times New Roman" panose="02020603050405020304" pitchFamily="18" charset="0"/>
                        </a:rPr>
                        <a:t>Dosis recomendada por el proveedor.</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a:effectLst/>
                          <a:latin typeface="Tahoma" panose="020B0604030504040204" pitchFamily="34" charset="0"/>
                          <a:ea typeface="Calibri" panose="020F0502020204030204" pitchFamily="34" charset="0"/>
                          <a:cs typeface="Times New Roman" panose="02020603050405020304" pitchFamily="18" charset="0"/>
                        </a:rPr>
                        <a:t>Control de registros y plan de fertilización.</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a:effectLst/>
                          <a:latin typeface="Tahoma" panose="020B0604030504040204" pitchFamily="34" charset="0"/>
                          <a:ea typeface="Calibri" panose="020F0502020204030204" pitchFamily="34" charset="0"/>
                          <a:cs typeface="Times New Roman" panose="02020603050405020304" pitchFamily="18" charset="0"/>
                        </a:rPr>
                        <a:t>R-BPA-VI-002 Inventario de fertilizantes.</a:t>
                      </a:r>
                      <a:endParaRPr lang="es-AR"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0106190"/>
                  </a:ext>
                </a:extLst>
              </a:tr>
              <a:tr h="174963">
                <a:tc>
                  <a:txBody>
                    <a:bodyPr/>
                    <a:lstStyle/>
                    <a:p>
                      <a:pPr>
                        <a:lnSpc>
                          <a:spcPct val="115000"/>
                        </a:lnSpc>
                        <a:spcAft>
                          <a:spcPts val="0"/>
                        </a:spcAft>
                      </a:pPr>
                      <a:r>
                        <a:rPr lang="es-ES" sz="1000" dirty="0">
                          <a:effectLst/>
                          <a:latin typeface="Tahoma" panose="020B0604030504040204" pitchFamily="34" charset="0"/>
                          <a:ea typeface="Calibri" panose="020F0502020204030204" pitchFamily="34" charset="0"/>
                          <a:cs typeface="Times New Roman" panose="02020603050405020304" pitchFamily="18" charset="0"/>
                        </a:rPr>
                        <a:t>3.3 PB: NO se</a:t>
                      </a:r>
                      <a:r>
                        <a:rPr lang="es-ES" sz="1000" baseline="0" dirty="0">
                          <a:effectLst/>
                          <a:latin typeface="Tahoma" panose="020B0604030504040204" pitchFamily="34" charset="0"/>
                          <a:ea typeface="Calibri" panose="020F0502020204030204" pitchFamily="34" charset="0"/>
                          <a:cs typeface="Times New Roman" panose="02020603050405020304" pitchFamily="18" charset="0"/>
                        </a:rPr>
                        <a:t> identifican</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ctr">
                        <a:lnSpc>
                          <a:spcPct val="115000"/>
                        </a:lnSpc>
                        <a:spcAft>
                          <a:spcPts val="0"/>
                        </a:spcAft>
                      </a:pPr>
                      <a:r>
                        <a:rPr lang="es-AR" sz="1000" dirty="0">
                          <a:effectLst/>
                          <a:latin typeface="Tahoma" panose="020B0604030504040204" pitchFamily="34" charset="0"/>
                          <a:ea typeface="Calibri" panose="020F0502020204030204" pitchFamily="34" charset="0"/>
                          <a:cs typeface="Times New Roman" panose="02020603050405020304" pitchFamily="18" charset="0"/>
                        </a:rPr>
                        <a:t>Los productos vienen con certificado de calidad y no es un medio apto para el desarrollo de microorganismos.</a:t>
                      </a:r>
                      <a:endParaRPr lang="es-AR"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9419" marR="294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3105841508"/>
                  </a:ext>
                </a:extLst>
              </a:tr>
            </a:tbl>
          </a:graphicData>
        </a:graphic>
      </p:graphicFrame>
    </p:spTree>
    <p:extLst>
      <p:ext uri="{BB962C8B-B14F-4D97-AF65-F5344CB8AC3E}">
        <p14:creationId xmlns:p14="http://schemas.microsoft.com/office/powerpoint/2010/main" val="426104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188641"/>
            <a:ext cx="7886700" cy="1152128"/>
          </a:xfrm>
        </p:spPr>
        <p:txBody>
          <a:bodyPr>
            <a:normAutofit/>
          </a:bodyPr>
          <a:lstStyle/>
          <a:p>
            <a:pPr algn="ctr"/>
            <a:r>
              <a:rPr lang="es-AR" sz="3200" b="1" dirty="0">
                <a:latin typeface="+mn-lt"/>
              </a:rPr>
              <a:t>Evaluación de Riesgos de Agua de Aplicación de Pesticidas</a:t>
            </a:r>
            <a:endParaRPr lang="es-AR" sz="3200" dirty="0">
              <a:latin typeface="+mn-lt"/>
            </a:endParaRPr>
          </a:p>
        </p:txBody>
      </p:sp>
      <p:graphicFrame>
        <p:nvGraphicFramePr>
          <p:cNvPr id="5" name="Tabla 4"/>
          <p:cNvGraphicFramePr>
            <a:graphicFrameLocks noGrp="1"/>
          </p:cNvGraphicFramePr>
          <p:nvPr>
            <p:extLst>
              <p:ext uri="{D42A27DB-BD31-4B8C-83A1-F6EECF244321}">
                <p14:modId xmlns:p14="http://schemas.microsoft.com/office/powerpoint/2010/main" val="1633099652"/>
              </p:ext>
            </p:extLst>
          </p:nvPr>
        </p:nvGraphicFramePr>
        <p:xfrm>
          <a:off x="971600" y="1340768"/>
          <a:ext cx="7344817" cy="5430782"/>
        </p:xfrm>
        <a:graphic>
          <a:graphicData uri="http://schemas.openxmlformats.org/drawingml/2006/table">
            <a:tbl>
              <a:tblPr firstRow="1" firstCol="1" bandRow="1"/>
              <a:tblGrid>
                <a:gridCol w="1656184">
                  <a:extLst>
                    <a:ext uri="{9D8B030D-6E8A-4147-A177-3AD203B41FA5}">
                      <a16:colId xmlns:a16="http://schemas.microsoft.com/office/drawing/2014/main" val="2449761802"/>
                    </a:ext>
                  </a:extLst>
                </a:gridCol>
                <a:gridCol w="576064">
                  <a:extLst>
                    <a:ext uri="{9D8B030D-6E8A-4147-A177-3AD203B41FA5}">
                      <a16:colId xmlns:a16="http://schemas.microsoft.com/office/drawing/2014/main" val="2412426761"/>
                    </a:ext>
                  </a:extLst>
                </a:gridCol>
                <a:gridCol w="609480">
                  <a:extLst>
                    <a:ext uri="{9D8B030D-6E8A-4147-A177-3AD203B41FA5}">
                      <a16:colId xmlns:a16="http://schemas.microsoft.com/office/drawing/2014/main" val="2842723353"/>
                    </a:ext>
                  </a:extLst>
                </a:gridCol>
                <a:gridCol w="1403980">
                  <a:extLst>
                    <a:ext uri="{9D8B030D-6E8A-4147-A177-3AD203B41FA5}">
                      <a16:colId xmlns:a16="http://schemas.microsoft.com/office/drawing/2014/main" val="1748390663"/>
                    </a:ext>
                  </a:extLst>
                </a:gridCol>
                <a:gridCol w="1235141">
                  <a:extLst>
                    <a:ext uri="{9D8B030D-6E8A-4147-A177-3AD203B41FA5}">
                      <a16:colId xmlns:a16="http://schemas.microsoft.com/office/drawing/2014/main" val="1238364708"/>
                    </a:ext>
                  </a:extLst>
                </a:gridCol>
                <a:gridCol w="1863968">
                  <a:extLst>
                    <a:ext uri="{9D8B030D-6E8A-4147-A177-3AD203B41FA5}">
                      <a16:colId xmlns:a16="http://schemas.microsoft.com/office/drawing/2014/main" val="3243922061"/>
                    </a:ext>
                  </a:extLst>
                </a:gridCol>
              </a:tblGrid>
              <a:tr h="152372">
                <a:tc gridSpan="6">
                  <a:txBody>
                    <a:bodyPr/>
                    <a:lstStyle/>
                    <a:p>
                      <a:pPr algn="ctr">
                        <a:lnSpc>
                          <a:spcPct val="115000"/>
                        </a:lnSpc>
                        <a:spcAft>
                          <a:spcPts val="0"/>
                        </a:spcAft>
                      </a:pPr>
                      <a:r>
                        <a:rPr lang="es-AR" sz="1100" b="1" dirty="0">
                          <a:effectLst/>
                          <a:latin typeface="Tahoma" panose="020B0604030504040204" pitchFamily="34" charset="0"/>
                          <a:ea typeface="Times New Roman" panose="02020603050405020304" pitchFamily="18" charset="0"/>
                          <a:cs typeface="Times New Roman" panose="02020603050405020304" pitchFamily="18" charset="0"/>
                        </a:rPr>
                        <a:t>AGUA DE PREPARACIÓN DE CALDO PARA CURAR - Fecha: </a:t>
                      </a:r>
                      <a:endParaRPr lang="es-AR"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520198145"/>
                  </a:ext>
                </a:extLst>
              </a:tr>
              <a:tr h="399976">
                <a:tc>
                  <a:txBody>
                    <a:bodyPr/>
                    <a:lstStyle/>
                    <a:p>
                      <a:pPr algn="ctr">
                        <a:lnSpc>
                          <a:spcPct val="115000"/>
                        </a:lnSpc>
                        <a:spcAft>
                          <a:spcPts val="0"/>
                        </a:spcAft>
                      </a:pPr>
                      <a:r>
                        <a:rPr lang="en-US" sz="1050" b="1">
                          <a:effectLst/>
                          <a:latin typeface="Tahoma" panose="020B0604030504040204" pitchFamily="34" charset="0"/>
                          <a:ea typeface="Times New Roman" panose="02020603050405020304" pitchFamily="18" charset="0"/>
                          <a:cs typeface="Times New Roman" panose="02020603050405020304" pitchFamily="18" charset="0"/>
                        </a:rPr>
                        <a:t>PELIGRO IDENTIFICADO</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a:effectLst/>
                          <a:latin typeface="Tahoma" panose="020B0604030504040204" pitchFamily="34" charset="0"/>
                          <a:ea typeface="Times New Roman" panose="02020603050405020304" pitchFamily="18" charset="0"/>
                          <a:cs typeface="Times New Roman" panose="02020603050405020304" pitchFamily="18" charset="0"/>
                        </a:rPr>
                        <a:t>PXS</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a:effectLst/>
                          <a:latin typeface="Tahoma" panose="020B0604030504040204" pitchFamily="34" charset="0"/>
                          <a:ea typeface="Times New Roman" panose="02020603050405020304" pitchFamily="18" charset="0"/>
                          <a:cs typeface="Times New Roman" panose="02020603050405020304" pitchFamily="18" charset="0"/>
                        </a:rPr>
                        <a:t>RIESGO</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a:effectLst/>
                          <a:latin typeface="Tahoma" panose="020B0604030504040204" pitchFamily="34" charset="0"/>
                          <a:ea typeface="Times New Roman" panose="02020603050405020304" pitchFamily="18" charset="0"/>
                          <a:cs typeface="Times New Roman" panose="02020603050405020304" pitchFamily="18" charset="0"/>
                        </a:rPr>
                        <a:t>NIVEL ACEPTABLE</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a:effectLst/>
                          <a:latin typeface="Tahoma" panose="020B0604030504040204" pitchFamily="34" charset="0"/>
                          <a:ea typeface="Times New Roman" panose="02020603050405020304" pitchFamily="18" charset="0"/>
                          <a:cs typeface="Times New Roman" panose="02020603050405020304" pitchFamily="18" charset="0"/>
                        </a:rPr>
                        <a:t>JUSTIFICACIÓN</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a:effectLst/>
                          <a:latin typeface="Tahoma" panose="020B0604030504040204" pitchFamily="34" charset="0"/>
                          <a:ea typeface="Times New Roman" panose="02020603050405020304" pitchFamily="18" charset="0"/>
                          <a:cs typeface="Times New Roman" panose="02020603050405020304" pitchFamily="18" charset="0"/>
                        </a:rPr>
                        <a:t>MEDIDA DE CTROL/DOC</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1397272"/>
                  </a:ext>
                </a:extLst>
              </a:tr>
              <a:tr h="1999879">
                <a:tc>
                  <a:txBody>
                    <a:bodyPr/>
                    <a:lstStyle/>
                    <a:p>
                      <a:pPr>
                        <a:lnSpc>
                          <a:spcPct val="115000"/>
                        </a:lnSpc>
                        <a:spcAft>
                          <a:spcPts val="0"/>
                        </a:spcAft>
                      </a:pPr>
                      <a:r>
                        <a:rPr lang="es-AR" sz="1050" dirty="0">
                          <a:effectLst/>
                          <a:latin typeface="Tahoma" panose="020B0604030504040204" pitchFamily="34" charset="0"/>
                          <a:ea typeface="Times New Roman" panose="02020603050405020304" pitchFamily="18" charset="0"/>
                          <a:cs typeface="Times New Roman" panose="02020603050405020304" pitchFamily="18" charset="0"/>
                        </a:rPr>
                        <a:t>1.1 PF: RSU (Residuos Sólidos Urbanos) aguas arriba.</a:t>
                      </a:r>
                      <a:endParaRPr lang="es-AR"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a:effectLst/>
                          <a:latin typeface="Tahoma" panose="020B0604030504040204" pitchFamily="34" charset="0"/>
                          <a:ea typeface="Times New Roman" panose="02020603050405020304" pitchFamily="18" charset="0"/>
                          <a:cs typeface="Times New Roman" panose="02020603050405020304" pitchFamily="18" charset="0"/>
                        </a:rPr>
                        <a:t>AxB</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a:effectLst/>
                          <a:latin typeface="Tahoma" panose="020B0604030504040204" pitchFamily="34" charset="0"/>
                          <a:ea typeface="Times New Roman" panose="02020603050405020304" pitchFamily="18" charset="0"/>
                          <a:cs typeface="Times New Roman" panose="02020603050405020304" pitchFamily="18" charset="0"/>
                        </a:rPr>
                        <a:t>M</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050" dirty="0" err="1">
                          <a:effectLst/>
                          <a:latin typeface="Tahoma" panose="020B0604030504040204" pitchFamily="34" charset="0"/>
                          <a:ea typeface="Times New Roman" panose="02020603050405020304" pitchFamily="18" charset="0"/>
                          <a:cs typeface="Times New Roman" panose="02020603050405020304" pitchFamily="18" charset="0"/>
                        </a:rPr>
                        <a:t>Ausencia</a:t>
                      </a:r>
                      <a:r>
                        <a:rPr lang="en-US" sz="1050" dirty="0">
                          <a:effectLst/>
                          <a:latin typeface="Tahoma" panose="020B0604030504040204" pitchFamily="34" charset="0"/>
                          <a:ea typeface="Times New Roman" panose="02020603050405020304" pitchFamily="18" charset="0"/>
                          <a:cs typeface="Times New Roman" panose="02020603050405020304" pitchFamily="18" charset="0"/>
                        </a:rPr>
                        <a:t> de RSU</a:t>
                      </a:r>
                      <a:endParaRPr lang="es-AR"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50">
                          <a:effectLst/>
                          <a:latin typeface="Tahoma" panose="020B0604030504040204" pitchFamily="34" charset="0"/>
                          <a:ea typeface="Times New Roman" panose="02020603050405020304" pitchFamily="18" charset="0"/>
                          <a:cs typeface="Times New Roman" panose="02020603050405020304" pitchFamily="18" charset="0"/>
                        </a:rPr>
                        <a:t>Presencia de rejilla que retiene objetos mayores a 5cm. Control visual al ingreso del agua.              Malla en caño de toma del reservorio.  Filtro de grava. </a:t>
                      </a:r>
                      <a:r>
                        <a:rPr lang="en-US" sz="1050">
                          <a:effectLst/>
                          <a:latin typeface="Tahoma" panose="020B0604030504040204" pitchFamily="34" charset="0"/>
                          <a:ea typeface="Times New Roman" panose="02020603050405020304" pitchFamily="18" charset="0"/>
                          <a:cs typeface="Times New Roman" panose="02020603050405020304" pitchFamily="18" charset="0"/>
                        </a:rPr>
                        <a:t>Filtro de malla. Fauna reservorio.</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AR" sz="1050">
                          <a:effectLst/>
                          <a:latin typeface="Tahoma" panose="020B0604030504040204" pitchFamily="34" charset="0"/>
                          <a:ea typeface="Times New Roman" panose="02020603050405020304" pitchFamily="18" charset="0"/>
                          <a:cs typeface="Times New Roman" panose="02020603050405020304" pitchFamily="18" charset="0"/>
                        </a:rPr>
                        <a:t>Revisión y limpieza diaria de rejilla en el ingreso de agua al reservorio.</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8407114"/>
                  </a:ext>
                </a:extLst>
              </a:tr>
              <a:tr h="933277">
                <a:tc>
                  <a:txBody>
                    <a:bodyPr/>
                    <a:lstStyle/>
                    <a:p>
                      <a:pPr>
                        <a:lnSpc>
                          <a:spcPct val="115000"/>
                        </a:lnSpc>
                        <a:spcAft>
                          <a:spcPts val="0"/>
                        </a:spcAft>
                      </a:pPr>
                      <a:r>
                        <a:rPr lang="es-AR" sz="1050" dirty="0">
                          <a:effectLst/>
                          <a:latin typeface="Tahoma" panose="020B0604030504040204" pitchFamily="34" charset="0"/>
                          <a:ea typeface="Times New Roman" panose="02020603050405020304" pitchFamily="18" charset="0"/>
                          <a:cs typeface="Times New Roman" panose="02020603050405020304" pitchFamily="18" charset="0"/>
                        </a:rPr>
                        <a:t>1.2 PQ: Contaminación del agua por vuelco de productos químicos aguas arriba</a:t>
                      </a:r>
                      <a:endParaRPr lang="es-AR"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a:effectLst/>
                          <a:latin typeface="Tahoma" panose="020B0604030504040204" pitchFamily="34" charset="0"/>
                          <a:ea typeface="Times New Roman" panose="02020603050405020304" pitchFamily="18" charset="0"/>
                          <a:cs typeface="Times New Roman" panose="02020603050405020304" pitchFamily="18" charset="0"/>
                        </a:rPr>
                        <a:t>AxM</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a:effectLst/>
                          <a:latin typeface="Tahoma" panose="020B0604030504040204" pitchFamily="34" charset="0"/>
                          <a:ea typeface="Times New Roman" panose="02020603050405020304" pitchFamily="18" charset="0"/>
                          <a:cs typeface="Times New Roman" panose="02020603050405020304" pitchFamily="18" charset="0"/>
                        </a:rPr>
                        <a:t>A</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050">
                          <a:effectLst/>
                          <a:latin typeface="Tahoma" panose="020B0604030504040204" pitchFamily="34" charset="0"/>
                          <a:ea typeface="Times New Roman" panose="02020603050405020304" pitchFamily="18" charset="0"/>
                          <a:cs typeface="Times New Roman" panose="02020603050405020304" pitchFamily="18" charset="0"/>
                        </a:rPr>
                        <a:t>Ausencia de productos químicos</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50">
                          <a:effectLst/>
                          <a:latin typeface="Tahoma" panose="020B0604030504040204" pitchFamily="34" charset="0"/>
                          <a:ea typeface="Times New Roman" panose="02020603050405020304" pitchFamily="18" charset="0"/>
                          <a:cs typeface="Times New Roman" panose="02020603050405020304" pitchFamily="18" charset="0"/>
                        </a:rPr>
                        <a:t>El DGI controla el agua.          Gran volumen de la represa.      </a:t>
                      </a:r>
                      <a:r>
                        <a:rPr lang="en-US" sz="1050">
                          <a:effectLst/>
                          <a:latin typeface="Tahoma" panose="020B0604030504040204" pitchFamily="34" charset="0"/>
                          <a:ea typeface="Times New Roman" panose="02020603050405020304" pitchFamily="18" charset="0"/>
                          <a:cs typeface="Times New Roman" panose="02020603050405020304" pitchFamily="18" charset="0"/>
                        </a:rPr>
                        <a:t>Análisis fisicoquímico anual de agua</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50" dirty="0">
                          <a:effectLst/>
                          <a:latin typeface="Tahoma" panose="020B0604030504040204" pitchFamily="34" charset="0"/>
                          <a:ea typeface="Times New Roman" panose="02020603050405020304" pitchFamily="18" charset="0"/>
                          <a:cs typeface="Times New Roman" panose="02020603050405020304" pitchFamily="18" charset="0"/>
                        </a:rPr>
                        <a:t>I-SIG-QA-010 </a:t>
                      </a:r>
                      <a:r>
                        <a:rPr lang="es-AR" sz="1050" dirty="0" err="1">
                          <a:effectLst/>
                          <a:latin typeface="Tahoma" panose="020B0604030504040204" pitchFamily="34" charset="0"/>
                          <a:ea typeface="Times New Roman" panose="02020603050405020304" pitchFamily="18" charset="0"/>
                          <a:cs typeface="Times New Roman" panose="02020603050405020304" pitchFamily="18" charset="0"/>
                        </a:rPr>
                        <a:t>Agrelo</a:t>
                      </a:r>
                      <a:r>
                        <a:rPr lang="es-AR" sz="1050" dirty="0">
                          <a:effectLst/>
                          <a:latin typeface="Tahoma" panose="020B0604030504040204" pitchFamily="34" charset="0"/>
                          <a:ea typeface="Times New Roman" panose="02020603050405020304" pitchFamily="18" charset="0"/>
                          <a:cs typeface="Times New Roman" panose="02020603050405020304" pitchFamily="18" charset="0"/>
                        </a:rPr>
                        <a:t> control de agua de proceso                              A-SSA-QA-017 </a:t>
                      </a:r>
                      <a:r>
                        <a:rPr lang="es-AR" sz="1050" dirty="0" err="1">
                          <a:effectLst/>
                          <a:latin typeface="Tahoma" panose="020B0604030504040204" pitchFamily="34" charset="0"/>
                          <a:ea typeface="Times New Roman" panose="02020603050405020304" pitchFamily="18" charset="0"/>
                          <a:cs typeface="Times New Roman" panose="02020603050405020304" pitchFamily="18" charset="0"/>
                        </a:rPr>
                        <a:t>Ciruito</a:t>
                      </a:r>
                      <a:r>
                        <a:rPr lang="es-AR" sz="1050" dirty="0">
                          <a:effectLst/>
                          <a:latin typeface="Tahoma" panose="020B0604030504040204" pitchFamily="34" charset="0"/>
                          <a:ea typeface="Times New Roman" panose="02020603050405020304" pitchFamily="18" charset="0"/>
                          <a:cs typeface="Times New Roman" panose="02020603050405020304" pitchFamily="18" charset="0"/>
                        </a:rPr>
                        <a:t> de agua.</a:t>
                      </a:r>
                      <a:endParaRPr lang="es-AR"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796167"/>
                  </a:ext>
                </a:extLst>
              </a:tr>
              <a:tr h="666626">
                <a:tc>
                  <a:txBody>
                    <a:bodyPr/>
                    <a:lstStyle/>
                    <a:p>
                      <a:pPr>
                        <a:lnSpc>
                          <a:spcPct val="115000"/>
                        </a:lnSpc>
                        <a:spcAft>
                          <a:spcPts val="0"/>
                        </a:spcAft>
                      </a:pPr>
                      <a:r>
                        <a:rPr lang="es-AR" sz="1050">
                          <a:effectLst/>
                          <a:latin typeface="Tahoma" panose="020B0604030504040204" pitchFamily="34" charset="0"/>
                          <a:ea typeface="Times New Roman" panose="02020603050405020304" pitchFamily="18" charset="0"/>
                          <a:cs typeface="Times New Roman" panose="02020603050405020304" pitchFamily="18" charset="0"/>
                        </a:rPr>
                        <a:t>1.3 PB: Desarrollo de bacterias por presencia de RSU.</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a:effectLst/>
                          <a:latin typeface="Tahoma" panose="020B0604030504040204" pitchFamily="34" charset="0"/>
                          <a:ea typeface="Times New Roman" panose="02020603050405020304" pitchFamily="18" charset="0"/>
                          <a:cs typeface="Times New Roman" panose="02020603050405020304" pitchFamily="18" charset="0"/>
                        </a:rPr>
                        <a:t>AxB</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a:effectLst/>
                          <a:latin typeface="Tahoma" panose="020B0604030504040204" pitchFamily="34" charset="0"/>
                          <a:ea typeface="Times New Roman" panose="02020603050405020304" pitchFamily="18" charset="0"/>
                          <a:cs typeface="Times New Roman" panose="02020603050405020304" pitchFamily="18" charset="0"/>
                        </a:rPr>
                        <a:t>M</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50">
                          <a:effectLst/>
                          <a:latin typeface="Tahoma" panose="020B0604030504040204" pitchFamily="34" charset="0"/>
                          <a:ea typeface="Times New Roman" panose="02020603050405020304" pitchFamily="18" charset="0"/>
                          <a:cs typeface="Times New Roman" panose="02020603050405020304" pitchFamily="18" charset="0"/>
                        </a:rPr>
                        <a:t>Es agua para uso agrícola</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050">
                          <a:effectLst/>
                          <a:latin typeface="Tahoma" panose="020B0604030504040204" pitchFamily="34" charset="0"/>
                          <a:ea typeface="Times New Roman" panose="02020603050405020304" pitchFamily="18" charset="0"/>
                          <a:cs typeface="Times New Roman" panose="02020603050405020304" pitchFamily="18" charset="0"/>
                        </a:rPr>
                        <a:t>Análisis anual de agua.         </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50" dirty="0">
                          <a:effectLst/>
                          <a:latin typeface="Tahoma" panose="020B0604030504040204" pitchFamily="34" charset="0"/>
                          <a:ea typeface="Times New Roman" panose="02020603050405020304" pitchFamily="18" charset="0"/>
                          <a:cs typeface="Times New Roman" panose="02020603050405020304" pitchFamily="18" charset="0"/>
                        </a:rPr>
                        <a:t>I-SIG-QA-010 </a:t>
                      </a:r>
                      <a:r>
                        <a:rPr lang="es-AR" sz="1050" dirty="0" err="1">
                          <a:effectLst/>
                          <a:latin typeface="Tahoma" panose="020B0604030504040204" pitchFamily="34" charset="0"/>
                          <a:ea typeface="Times New Roman" panose="02020603050405020304" pitchFamily="18" charset="0"/>
                          <a:cs typeface="Times New Roman" panose="02020603050405020304" pitchFamily="18" charset="0"/>
                        </a:rPr>
                        <a:t>Agrelo</a:t>
                      </a:r>
                      <a:r>
                        <a:rPr lang="es-AR" sz="1050" dirty="0">
                          <a:effectLst/>
                          <a:latin typeface="Tahoma" panose="020B0604030504040204" pitchFamily="34" charset="0"/>
                          <a:ea typeface="Times New Roman" panose="02020603050405020304" pitchFamily="18" charset="0"/>
                          <a:cs typeface="Times New Roman" panose="02020603050405020304" pitchFamily="18" charset="0"/>
                        </a:rPr>
                        <a:t> control de agua de proceso                              A-SSA-QA-017 </a:t>
                      </a:r>
                      <a:r>
                        <a:rPr lang="es-AR" sz="1050" dirty="0" err="1">
                          <a:effectLst/>
                          <a:latin typeface="Tahoma" panose="020B0604030504040204" pitchFamily="34" charset="0"/>
                          <a:ea typeface="Times New Roman" panose="02020603050405020304" pitchFamily="18" charset="0"/>
                          <a:cs typeface="Times New Roman" panose="02020603050405020304" pitchFamily="18" charset="0"/>
                        </a:rPr>
                        <a:t>Ciruito</a:t>
                      </a:r>
                      <a:r>
                        <a:rPr lang="es-AR" sz="1050" dirty="0">
                          <a:effectLst/>
                          <a:latin typeface="Tahoma" panose="020B0604030504040204" pitchFamily="34" charset="0"/>
                          <a:ea typeface="Times New Roman" panose="02020603050405020304" pitchFamily="18" charset="0"/>
                          <a:cs typeface="Times New Roman" panose="02020603050405020304" pitchFamily="18" charset="0"/>
                        </a:rPr>
                        <a:t> de agua.</a:t>
                      </a:r>
                      <a:endParaRPr lang="es-AR"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812680"/>
                  </a:ext>
                </a:extLst>
              </a:tr>
              <a:tr h="789514">
                <a:tc>
                  <a:txBody>
                    <a:bodyPr/>
                    <a:lstStyle/>
                    <a:p>
                      <a:pPr>
                        <a:lnSpc>
                          <a:spcPct val="115000"/>
                        </a:lnSpc>
                        <a:spcAft>
                          <a:spcPts val="0"/>
                        </a:spcAft>
                      </a:pPr>
                      <a:r>
                        <a:rPr lang="es-AR" sz="1050">
                          <a:effectLst/>
                          <a:latin typeface="Tahoma" panose="020B0604030504040204" pitchFamily="34" charset="0"/>
                          <a:ea typeface="Times New Roman" panose="02020603050405020304" pitchFamily="18" charset="0"/>
                          <a:cs typeface="Times New Roman" panose="02020603050405020304" pitchFamily="18" charset="0"/>
                        </a:rPr>
                        <a:t>1.4 Ph del agua no es el adecuado para el agroquímico a utilizar</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a:effectLst/>
                          <a:latin typeface="Tahoma" panose="020B0604030504040204" pitchFamily="34" charset="0"/>
                          <a:ea typeface="Times New Roman" panose="02020603050405020304" pitchFamily="18" charset="0"/>
                          <a:cs typeface="Times New Roman" panose="02020603050405020304" pitchFamily="18" charset="0"/>
                        </a:rPr>
                        <a:t>BxM</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a:effectLst/>
                          <a:latin typeface="Tahoma" panose="020B0604030504040204" pitchFamily="34" charset="0"/>
                          <a:ea typeface="Times New Roman" panose="02020603050405020304" pitchFamily="18" charset="0"/>
                          <a:cs typeface="Times New Roman" panose="02020603050405020304" pitchFamily="18" charset="0"/>
                        </a:rPr>
                        <a:t>B</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50">
                          <a:effectLst/>
                          <a:latin typeface="Tahoma" panose="020B0604030504040204" pitchFamily="34" charset="0"/>
                          <a:ea typeface="Times New Roman" panose="02020603050405020304" pitchFamily="18" charset="0"/>
                          <a:cs typeface="Times New Roman" panose="02020603050405020304" pitchFamily="18" charset="0"/>
                        </a:rPr>
                        <a:t>Ph adecuado según requerimiento del fabricante</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050">
                          <a:effectLst/>
                          <a:latin typeface="Tahoma" panose="020B0604030504040204" pitchFamily="34" charset="0"/>
                          <a:ea typeface="Times New Roman" panose="02020603050405020304" pitchFamily="18" charset="0"/>
                          <a:cs typeface="Times New Roman" panose="02020603050405020304" pitchFamily="18" charset="0"/>
                        </a:rPr>
                        <a:t>Peachimetro de mano.</a:t>
                      </a:r>
                      <a:endParaRPr lang="es-AR"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50" dirty="0">
                          <a:effectLst/>
                          <a:latin typeface="Tahoma" panose="020B0604030504040204" pitchFamily="34" charset="0"/>
                          <a:ea typeface="Times New Roman" panose="02020603050405020304" pitchFamily="18" charset="0"/>
                          <a:cs typeface="Times New Roman" panose="02020603050405020304" pitchFamily="18" charset="0"/>
                        </a:rPr>
                        <a:t>Medición en caso de requerirlo el fabricante con </a:t>
                      </a:r>
                      <a:r>
                        <a:rPr lang="es-AR" sz="1050" dirty="0" err="1">
                          <a:effectLst/>
                          <a:latin typeface="Tahoma" panose="020B0604030504040204" pitchFamily="34" charset="0"/>
                          <a:ea typeface="Times New Roman" panose="02020603050405020304" pitchFamily="18" charset="0"/>
                          <a:cs typeface="Times New Roman" panose="02020603050405020304" pitchFamily="18" charset="0"/>
                        </a:rPr>
                        <a:t>peachimetro</a:t>
                      </a:r>
                      <a:r>
                        <a:rPr lang="es-AR" sz="1050" dirty="0">
                          <a:effectLst/>
                          <a:latin typeface="Tahoma" panose="020B0604030504040204" pitchFamily="34" charset="0"/>
                          <a:ea typeface="Times New Roman" panose="02020603050405020304" pitchFamily="18" charset="0"/>
                          <a:cs typeface="Times New Roman" panose="02020603050405020304" pitchFamily="18" charset="0"/>
                        </a:rPr>
                        <a:t> de mano.</a:t>
                      </a:r>
                      <a:endParaRPr lang="es-AR"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124" marR="4712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5203410"/>
                  </a:ext>
                </a:extLst>
              </a:tr>
            </a:tbl>
          </a:graphicData>
        </a:graphic>
      </p:graphicFrame>
    </p:spTree>
    <p:extLst>
      <p:ext uri="{BB962C8B-B14F-4D97-AF65-F5344CB8AC3E}">
        <p14:creationId xmlns:p14="http://schemas.microsoft.com/office/powerpoint/2010/main" val="167813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831626"/>
          </a:xfrm>
        </p:spPr>
        <p:txBody>
          <a:bodyPr/>
          <a:lstStyle/>
          <a:p>
            <a:pPr algn="ctr"/>
            <a:r>
              <a:rPr lang="es-AR" dirty="0">
                <a:latin typeface="+mn-lt"/>
              </a:rPr>
              <a:t>Agenda </a:t>
            </a:r>
          </a:p>
        </p:txBody>
      </p:sp>
      <p:sp>
        <p:nvSpPr>
          <p:cNvPr id="3" name="Marcador de contenido 2"/>
          <p:cNvSpPr>
            <a:spLocks noGrp="1"/>
          </p:cNvSpPr>
          <p:nvPr>
            <p:ph idx="1"/>
          </p:nvPr>
        </p:nvSpPr>
        <p:spPr>
          <a:xfrm>
            <a:off x="611560" y="1124744"/>
            <a:ext cx="7975798" cy="5256584"/>
          </a:xfrm>
        </p:spPr>
        <p:txBody>
          <a:bodyPr>
            <a:noAutofit/>
          </a:bodyPr>
          <a:lstStyle/>
          <a:p>
            <a:pPr marL="0" indent="0">
              <a:buNone/>
            </a:pPr>
            <a:r>
              <a:rPr lang="es-AR" sz="1600" u="sng" dirty="0"/>
              <a:t>8.45 </a:t>
            </a:r>
            <a:r>
              <a:rPr lang="es-AR" sz="1600" u="sng" dirty="0" err="1"/>
              <a:t>hs</a:t>
            </a:r>
            <a:r>
              <a:rPr lang="es-AR" sz="1600" u="sng" dirty="0"/>
              <a:t> Inicio</a:t>
            </a:r>
            <a:r>
              <a:rPr lang="es-AR" sz="1600" dirty="0"/>
              <a:t>: </a:t>
            </a:r>
          </a:p>
          <a:p>
            <a:r>
              <a:rPr lang="es-AR" sz="1600" dirty="0"/>
              <a:t>Presentación </a:t>
            </a:r>
          </a:p>
          <a:p>
            <a:r>
              <a:rPr lang="es-AR" sz="1600" dirty="0"/>
              <a:t>Actividad de inicio (</a:t>
            </a:r>
            <a:r>
              <a:rPr lang="es-AR" sz="1600" dirty="0" err="1"/>
              <a:t>Rdentificar</a:t>
            </a:r>
            <a:r>
              <a:rPr lang="es-AR" sz="1600" dirty="0"/>
              <a:t> la cadena de abastecimiento). Comprender el contexto.  </a:t>
            </a:r>
          </a:p>
          <a:p>
            <a:r>
              <a:rPr lang="es-AR" sz="1600" dirty="0"/>
              <a:t>Normas aplicables</a:t>
            </a:r>
          </a:p>
          <a:p>
            <a:r>
              <a:rPr lang="es-AR" sz="1600" dirty="0"/>
              <a:t>Marco Legal </a:t>
            </a:r>
          </a:p>
          <a:p>
            <a:r>
              <a:rPr lang="es-AR" sz="1600" dirty="0"/>
              <a:t>Producción Primaria – Actividad 30 min (Construir  </a:t>
            </a:r>
            <a:r>
              <a:rPr lang="es-AR" sz="1600" dirty="0" err="1"/>
              <a:t>Check</a:t>
            </a:r>
            <a:r>
              <a:rPr lang="es-AR" sz="1600" dirty="0"/>
              <a:t> </a:t>
            </a:r>
            <a:r>
              <a:rPr lang="es-AR" sz="1600" dirty="0" err="1"/>
              <a:t>List</a:t>
            </a:r>
            <a:r>
              <a:rPr lang="es-AR" sz="1600" dirty="0"/>
              <a:t> para fincas) </a:t>
            </a:r>
          </a:p>
          <a:p>
            <a:r>
              <a:rPr lang="es-AR" sz="1600" dirty="0"/>
              <a:t>Empaque – Identificación de Peligros</a:t>
            </a:r>
          </a:p>
          <a:p>
            <a:pPr marL="0" indent="0">
              <a:buNone/>
            </a:pPr>
            <a:r>
              <a:rPr lang="es-AR" sz="1600" u="sng" dirty="0"/>
              <a:t>10.30 </a:t>
            </a:r>
            <a:r>
              <a:rPr lang="es-AR" sz="1600" u="sng" dirty="0" err="1"/>
              <a:t>hs</a:t>
            </a:r>
            <a:r>
              <a:rPr lang="es-AR" sz="1600" u="sng" dirty="0"/>
              <a:t> Recreo</a:t>
            </a:r>
          </a:p>
          <a:p>
            <a:pPr marL="0" indent="0">
              <a:buNone/>
            </a:pPr>
            <a:r>
              <a:rPr lang="es-AR" sz="1600" u="sng" dirty="0"/>
              <a:t>11 </a:t>
            </a:r>
            <a:r>
              <a:rPr lang="es-AR" sz="1600" u="sng" dirty="0" err="1"/>
              <a:t>hs</a:t>
            </a:r>
            <a:r>
              <a:rPr lang="es-AR" sz="1600" u="sng" dirty="0"/>
              <a:t> </a:t>
            </a:r>
            <a:r>
              <a:rPr lang="es-AR" sz="1600" u="sng" dirty="0" err="1"/>
              <a:t>hs</a:t>
            </a:r>
            <a:r>
              <a:rPr lang="es-AR" sz="1600" u="sng" dirty="0"/>
              <a:t> Regreso del  Recreo</a:t>
            </a:r>
          </a:p>
          <a:p>
            <a:r>
              <a:rPr lang="es-AR" sz="1600" dirty="0"/>
              <a:t>Parámetros de Calidad en Frutas Frescas</a:t>
            </a:r>
          </a:p>
          <a:p>
            <a:r>
              <a:rPr lang="es-AR" sz="1600" dirty="0"/>
              <a:t>Actividad 30 min (Definir Contenido Mínimo de </a:t>
            </a:r>
            <a:r>
              <a:rPr lang="es-AR" sz="1600" dirty="0" err="1"/>
              <a:t>Check</a:t>
            </a:r>
            <a:r>
              <a:rPr lang="es-AR" sz="1600" dirty="0"/>
              <a:t> </a:t>
            </a:r>
            <a:r>
              <a:rPr lang="es-AR" sz="1600" dirty="0" err="1"/>
              <a:t>list</a:t>
            </a:r>
            <a:r>
              <a:rPr lang="es-AR" sz="1600" dirty="0"/>
              <a:t> para Empaques) </a:t>
            </a:r>
          </a:p>
          <a:p>
            <a:r>
              <a:rPr lang="es-AR" sz="1600" dirty="0"/>
              <a:t>Interpretación de </a:t>
            </a:r>
            <a:r>
              <a:rPr lang="es-AR" sz="1600" dirty="0" err="1"/>
              <a:t>Check</a:t>
            </a:r>
            <a:r>
              <a:rPr lang="es-AR" sz="1600" dirty="0"/>
              <a:t> </a:t>
            </a:r>
            <a:r>
              <a:rPr lang="es-AR" sz="1600" dirty="0" err="1"/>
              <a:t>List</a:t>
            </a:r>
            <a:r>
              <a:rPr lang="es-AR" sz="1600" dirty="0"/>
              <a:t> Recomendado</a:t>
            </a:r>
          </a:p>
          <a:p>
            <a:r>
              <a:rPr lang="es-AR" sz="1600" dirty="0"/>
              <a:t>Recorrida por el resto de la cadena de abastecimiento</a:t>
            </a:r>
          </a:p>
          <a:p>
            <a:pPr marL="0" indent="0">
              <a:buNone/>
            </a:pPr>
            <a:r>
              <a:rPr lang="es-AR" sz="1600" u="sng" dirty="0"/>
              <a:t>12.00 </a:t>
            </a:r>
            <a:r>
              <a:rPr lang="es-AR" sz="1600" u="sng" dirty="0" err="1"/>
              <a:t>hs</a:t>
            </a:r>
            <a:r>
              <a:rPr lang="es-AR" sz="1600" u="sng" dirty="0"/>
              <a:t> </a:t>
            </a:r>
          </a:p>
          <a:p>
            <a:r>
              <a:rPr lang="es-AR" sz="1600" dirty="0"/>
              <a:t>Mensaje Final y Consultas</a:t>
            </a:r>
          </a:p>
          <a:p>
            <a:pPr marL="0" indent="0">
              <a:buNone/>
            </a:pPr>
            <a:endParaRPr lang="es-AR" sz="1600" dirty="0"/>
          </a:p>
        </p:txBody>
      </p:sp>
    </p:spTree>
    <p:extLst>
      <p:ext uri="{BB962C8B-B14F-4D97-AF65-F5344CB8AC3E}">
        <p14:creationId xmlns:p14="http://schemas.microsoft.com/office/powerpoint/2010/main" val="1266271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AR" sz="3200" b="1" dirty="0">
                <a:latin typeface="+mn-lt"/>
              </a:rPr>
              <a:t>Evaluación de Riesgos para Derrames de Agroquímicos </a:t>
            </a:r>
            <a:endParaRPr lang="es-AR" sz="3200" dirty="0">
              <a:latin typeface="+mn-lt"/>
            </a:endParaRPr>
          </a:p>
        </p:txBody>
      </p:sp>
      <p:graphicFrame>
        <p:nvGraphicFramePr>
          <p:cNvPr id="4" name="Tabla 3"/>
          <p:cNvGraphicFramePr>
            <a:graphicFrameLocks noGrp="1"/>
          </p:cNvGraphicFramePr>
          <p:nvPr>
            <p:extLst>
              <p:ext uri="{D42A27DB-BD31-4B8C-83A1-F6EECF244321}">
                <p14:modId xmlns:p14="http://schemas.microsoft.com/office/powerpoint/2010/main" val="875739239"/>
              </p:ext>
            </p:extLst>
          </p:nvPr>
        </p:nvGraphicFramePr>
        <p:xfrm>
          <a:off x="611560" y="1988840"/>
          <a:ext cx="7632849" cy="3505200"/>
        </p:xfrm>
        <a:graphic>
          <a:graphicData uri="http://schemas.openxmlformats.org/drawingml/2006/table">
            <a:tbl>
              <a:tblPr firstRow="1" firstCol="1" bandRow="1"/>
              <a:tblGrid>
                <a:gridCol w="1976900">
                  <a:extLst>
                    <a:ext uri="{9D8B030D-6E8A-4147-A177-3AD203B41FA5}">
                      <a16:colId xmlns:a16="http://schemas.microsoft.com/office/drawing/2014/main" val="128160035"/>
                    </a:ext>
                  </a:extLst>
                </a:gridCol>
                <a:gridCol w="471372">
                  <a:extLst>
                    <a:ext uri="{9D8B030D-6E8A-4147-A177-3AD203B41FA5}">
                      <a16:colId xmlns:a16="http://schemas.microsoft.com/office/drawing/2014/main" val="3098973640"/>
                    </a:ext>
                  </a:extLst>
                </a:gridCol>
                <a:gridCol w="720080">
                  <a:extLst>
                    <a:ext uri="{9D8B030D-6E8A-4147-A177-3AD203B41FA5}">
                      <a16:colId xmlns:a16="http://schemas.microsoft.com/office/drawing/2014/main" val="3675835142"/>
                    </a:ext>
                  </a:extLst>
                </a:gridCol>
                <a:gridCol w="1244720">
                  <a:extLst>
                    <a:ext uri="{9D8B030D-6E8A-4147-A177-3AD203B41FA5}">
                      <a16:colId xmlns:a16="http://schemas.microsoft.com/office/drawing/2014/main" val="1629772047"/>
                    </a:ext>
                  </a:extLst>
                </a:gridCol>
                <a:gridCol w="1283521">
                  <a:extLst>
                    <a:ext uri="{9D8B030D-6E8A-4147-A177-3AD203B41FA5}">
                      <a16:colId xmlns:a16="http://schemas.microsoft.com/office/drawing/2014/main" val="745998009"/>
                    </a:ext>
                  </a:extLst>
                </a:gridCol>
                <a:gridCol w="1936256">
                  <a:extLst>
                    <a:ext uri="{9D8B030D-6E8A-4147-A177-3AD203B41FA5}">
                      <a16:colId xmlns:a16="http://schemas.microsoft.com/office/drawing/2014/main" val="3376427035"/>
                    </a:ext>
                  </a:extLst>
                </a:gridCol>
              </a:tblGrid>
              <a:tr h="180975">
                <a:tc gridSpan="6">
                  <a:txBody>
                    <a:bodyPr/>
                    <a:lstStyle/>
                    <a:p>
                      <a:pPr algn="ctr">
                        <a:lnSpc>
                          <a:spcPct val="115000"/>
                        </a:lnSpc>
                        <a:spcAft>
                          <a:spcPts val="0"/>
                        </a:spcAft>
                      </a:pPr>
                      <a:r>
                        <a:rPr lang="es-ES" sz="1800" b="1" dirty="0">
                          <a:effectLst/>
                          <a:latin typeface="Tahoma" panose="020B0604030504040204" pitchFamily="34" charset="0"/>
                          <a:ea typeface="Times New Roman" panose="02020603050405020304" pitchFamily="18" charset="0"/>
                          <a:cs typeface="Times New Roman" panose="02020603050405020304" pitchFamily="18" charset="0"/>
                        </a:rPr>
                        <a:t>Evaluación de riesgo derrame de agroquímicos  Fecha:</a:t>
                      </a:r>
                      <a:endParaRPr lang="es-AR"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62786216"/>
                  </a:ext>
                </a:extLst>
              </a:tr>
              <a:tr h="161925">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PELIGRO IDENTIFICADO</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PXS</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RIESGO</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NIVEL ACEPTABLE</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JUSTIFICACIÓN</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a:effectLst/>
                          <a:latin typeface="Tahoma" panose="020B0604030504040204" pitchFamily="34" charset="0"/>
                          <a:ea typeface="Calibri" panose="020F0502020204030204" pitchFamily="34" charset="0"/>
                          <a:cs typeface="Times New Roman" panose="02020603050405020304" pitchFamily="18" charset="0"/>
                        </a:rPr>
                        <a:t>MEDIDA DE CTROL/DOC</a:t>
                      </a:r>
                      <a:endParaRPr lang="es-AR"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9247580"/>
                  </a:ext>
                </a:extLst>
              </a:tr>
              <a:tr h="1143000">
                <a:tc rowSpan="2">
                  <a:txBody>
                    <a:bodyPr/>
                    <a:lstStyle/>
                    <a:p>
                      <a:pPr>
                        <a:lnSpc>
                          <a:spcPct val="115000"/>
                        </a:lnSpc>
                        <a:spcAft>
                          <a:spcPts val="0"/>
                        </a:spcAft>
                      </a:pPr>
                      <a:r>
                        <a:rPr lang="es-ES" sz="1400" dirty="0">
                          <a:effectLst/>
                          <a:latin typeface="Tahoma" panose="020B0604030504040204" pitchFamily="34" charset="0"/>
                          <a:ea typeface="Calibri" panose="020F0502020204030204" pitchFamily="34" charset="0"/>
                          <a:cs typeface="Times New Roman" panose="02020603050405020304" pitchFamily="18" charset="0"/>
                        </a:rPr>
                        <a:t>Derrame de </a:t>
                      </a:r>
                      <a:r>
                        <a:rPr lang="es-ES" sz="1400" dirty="0" err="1">
                          <a:effectLst/>
                          <a:latin typeface="Tahoma" panose="020B0604030504040204" pitchFamily="34" charset="0"/>
                          <a:ea typeface="Calibri" panose="020F0502020204030204" pitchFamily="34" charset="0"/>
                          <a:cs typeface="Times New Roman" panose="02020603050405020304" pitchFamily="18" charset="0"/>
                        </a:rPr>
                        <a:t>agroquícos</a:t>
                      </a:r>
                      <a:r>
                        <a:rPr lang="es-ES" sz="1400" dirty="0">
                          <a:effectLst/>
                          <a:latin typeface="Tahoma" panose="020B0604030504040204" pitchFamily="34" charset="0"/>
                          <a:ea typeface="Calibri" panose="020F0502020204030204" pitchFamily="34" charset="0"/>
                          <a:cs typeface="Times New Roman" panose="02020603050405020304" pitchFamily="18" charset="0"/>
                        </a:rPr>
                        <a:t> líquidos en el depósito</a:t>
                      </a:r>
                      <a:endParaRPr lang="es-AR"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15000"/>
                        </a:lnSpc>
                        <a:spcAft>
                          <a:spcPts val="0"/>
                        </a:spcAft>
                      </a:pPr>
                      <a:r>
                        <a:rPr lang="es-ES" sz="1400" dirty="0" err="1">
                          <a:effectLst/>
                          <a:latin typeface="Tahoma" panose="020B0604030504040204" pitchFamily="34" charset="0"/>
                          <a:ea typeface="Calibri" panose="020F0502020204030204" pitchFamily="34" charset="0"/>
                          <a:cs typeface="Times New Roman" panose="02020603050405020304" pitchFamily="18" charset="0"/>
                        </a:rPr>
                        <a:t>BxM</a:t>
                      </a:r>
                      <a:endParaRPr lang="es-AR"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15000"/>
                        </a:lnSpc>
                        <a:spcAft>
                          <a:spcPts val="0"/>
                        </a:spcAft>
                      </a:pPr>
                      <a:r>
                        <a:rPr lang="es-ES" sz="1400" b="1" dirty="0">
                          <a:effectLst/>
                          <a:latin typeface="Tahoma" panose="020B0604030504040204" pitchFamily="34" charset="0"/>
                          <a:ea typeface="Calibri" panose="020F0502020204030204" pitchFamily="34" charset="0"/>
                          <a:cs typeface="Times New Roman" panose="02020603050405020304" pitchFamily="18" charset="0"/>
                        </a:rPr>
                        <a:t>B</a:t>
                      </a:r>
                      <a:endParaRPr lang="es-AR"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15000"/>
                        </a:lnSpc>
                        <a:spcAft>
                          <a:spcPts val="0"/>
                        </a:spcAft>
                      </a:pPr>
                      <a:r>
                        <a:rPr lang="es-AR" sz="1400" dirty="0">
                          <a:effectLst/>
                          <a:latin typeface="Tahoma" panose="020B0604030504040204" pitchFamily="34" charset="0"/>
                          <a:ea typeface="Times New Roman" panose="02020603050405020304" pitchFamily="18" charset="0"/>
                          <a:cs typeface="Times New Roman" panose="02020603050405020304" pitchFamily="18" charset="0"/>
                        </a:rPr>
                        <a:t>Que no se produzcan derrames</a:t>
                      </a:r>
                      <a:endParaRPr lang="es-AR"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s-AR" sz="1400" dirty="0">
                          <a:effectLst/>
                          <a:latin typeface="Tahoma" panose="020B0604030504040204" pitchFamily="34" charset="0"/>
                          <a:ea typeface="Times New Roman" panose="02020603050405020304" pitchFamily="18" charset="0"/>
                          <a:cs typeface="Times New Roman" panose="02020603050405020304" pitchFamily="18" charset="0"/>
                        </a:rPr>
                        <a:t>-</a:t>
                      </a:r>
                      <a:r>
                        <a:rPr lang="es-AR" sz="10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AR" sz="1400" dirty="0">
                          <a:effectLst/>
                          <a:latin typeface="Tahoma" panose="020B0604030504040204" pitchFamily="34" charset="0"/>
                          <a:ea typeface="Times New Roman" panose="02020603050405020304" pitchFamily="18" charset="0"/>
                          <a:cs typeface="Times New Roman" panose="02020603050405020304" pitchFamily="18" charset="0"/>
                        </a:rPr>
                        <a:t>Bines de contención identificados con franja roja con capacidad de 725 litros.</a:t>
                      </a:r>
                      <a:endParaRPr lang="es-AR"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ctr">
                        <a:lnSpc>
                          <a:spcPct val="115000"/>
                        </a:lnSpc>
                        <a:spcAft>
                          <a:spcPts val="0"/>
                        </a:spcAft>
                      </a:pPr>
                      <a:r>
                        <a:rPr lang="es-AR" sz="1400" dirty="0">
                          <a:effectLst/>
                          <a:latin typeface="Tahoma" panose="020B0604030504040204" pitchFamily="34" charset="0"/>
                          <a:ea typeface="Times New Roman" panose="02020603050405020304" pitchFamily="18" charset="0"/>
                          <a:cs typeface="Times New Roman" panose="02020603050405020304" pitchFamily="18" charset="0"/>
                        </a:rPr>
                        <a:t>Control visual. Confección de tarjetas SIRC (Safety </a:t>
                      </a:r>
                      <a:r>
                        <a:rPr lang="es-AR" sz="1400" dirty="0" err="1">
                          <a:effectLst/>
                          <a:latin typeface="Tahoma" panose="020B0604030504040204" pitchFamily="34" charset="0"/>
                          <a:ea typeface="Times New Roman" panose="02020603050405020304" pitchFamily="18" charset="0"/>
                          <a:cs typeface="Times New Roman" panose="02020603050405020304" pitchFamily="18" charset="0"/>
                        </a:rPr>
                        <a:t>Improvement</a:t>
                      </a:r>
                      <a:r>
                        <a:rPr lang="es-AR" sz="1400" dirty="0">
                          <a:effectLst/>
                          <a:latin typeface="Tahoma" panose="020B0604030504040204" pitchFamily="34" charset="0"/>
                          <a:ea typeface="Times New Roman" panose="02020603050405020304" pitchFamily="18" charset="0"/>
                          <a:cs typeface="Times New Roman" panose="02020603050405020304" pitchFamily="18" charset="0"/>
                        </a:rPr>
                        <a:t> </a:t>
                      </a:r>
                      <a:r>
                        <a:rPr lang="es-AR" sz="1400" dirty="0" err="1">
                          <a:effectLst/>
                          <a:latin typeface="Tahoma" panose="020B0604030504040204" pitchFamily="34" charset="0"/>
                          <a:ea typeface="Times New Roman" panose="02020603050405020304" pitchFamily="18" charset="0"/>
                          <a:cs typeface="Times New Roman" panose="02020603050405020304" pitchFamily="18" charset="0"/>
                        </a:rPr>
                        <a:t>Report</a:t>
                      </a:r>
                      <a:r>
                        <a:rPr lang="es-AR" sz="1400" dirty="0">
                          <a:effectLst/>
                          <a:latin typeface="Tahoma" panose="020B0604030504040204" pitchFamily="34" charset="0"/>
                          <a:ea typeface="Times New Roman" panose="02020603050405020304" pitchFamily="18" charset="0"/>
                          <a:cs typeface="Times New Roman" panose="02020603050405020304" pitchFamily="18" charset="0"/>
                        </a:rPr>
                        <a:t> </a:t>
                      </a:r>
                      <a:r>
                        <a:rPr lang="es-AR" sz="1400" dirty="0" err="1">
                          <a:effectLst/>
                          <a:latin typeface="Tahoma" panose="020B0604030504040204" pitchFamily="34" charset="0"/>
                          <a:ea typeface="Times New Roman" panose="02020603050405020304" pitchFamily="18" charset="0"/>
                          <a:cs typeface="Times New Roman" panose="02020603050405020304" pitchFamily="18" charset="0"/>
                        </a:rPr>
                        <a:t>Card</a:t>
                      </a:r>
                      <a:r>
                        <a:rPr lang="es-AR" sz="1400" dirty="0">
                          <a:effectLst/>
                          <a:latin typeface="Tahoma" panose="020B0604030504040204" pitchFamily="34" charset="0"/>
                          <a:ea typeface="Times New Roman" panose="02020603050405020304" pitchFamily="18" charset="0"/>
                          <a:cs typeface="Times New Roman" panose="02020603050405020304" pitchFamily="18" charset="0"/>
                        </a:rPr>
                        <a:t>). Auditorías internas al sector.</a:t>
                      </a:r>
                      <a:endParaRPr lang="es-AR"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2400913"/>
                  </a:ext>
                </a:extLst>
              </a:tr>
              <a:tr h="933450">
                <a:tc vMerge="1">
                  <a:txBody>
                    <a:bodyPr/>
                    <a:lstStyle/>
                    <a:p>
                      <a:endParaRPr lang="es-AR"/>
                    </a:p>
                  </a:txBody>
                  <a:tcPr/>
                </a:tc>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algn="ctr">
                        <a:lnSpc>
                          <a:spcPct val="115000"/>
                        </a:lnSpc>
                        <a:spcAft>
                          <a:spcPts val="0"/>
                        </a:spcAft>
                      </a:pPr>
                      <a:r>
                        <a:rPr lang="es-AR" sz="1400" dirty="0">
                          <a:effectLst/>
                          <a:latin typeface="Tahoma" panose="020B0604030504040204" pitchFamily="34" charset="0"/>
                          <a:ea typeface="Times New Roman" panose="02020603050405020304" pitchFamily="18" charset="0"/>
                          <a:cs typeface="Times New Roman" panose="02020603050405020304" pitchFamily="18" charset="0"/>
                        </a:rPr>
                        <a:t>-</a:t>
                      </a:r>
                      <a:r>
                        <a:rPr lang="es-AR" sz="10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AR" sz="1400" dirty="0">
                          <a:effectLst/>
                          <a:latin typeface="Tahoma" panose="020B0604030504040204" pitchFamily="34" charset="0"/>
                          <a:ea typeface="Times New Roman" panose="02020603050405020304" pitchFamily="18" charset="0"/>
                          <a:cs typeface="Times New Roman" panose="02020603050405020304" pitchFamily="18" charset="0"/>
                        </a:rPr>
                        <a:t>Balde con arena para </a:t>
                      </a:r>
                      <a:r>
                        <a:rPr lang="es-AR" sz="1400" dirty="0" err="1">
                          <a:effectLst/>
                          <a:latin typeface="Tahoma" panose="020B0604030504040204" pitchFamily="34" charset="0"/>
                          <a:ea typeface="Times New Roman" panose="02020603050405020304" pitchFamily="18" charset="0"/>
                          <a:cs typeface="Times New Roman" panose="02020603050405020304" pitchFamily="18" charset="0"/>
                        </a:rPr>
                        <a:t>absorver</a:t>
                      </a:r>
                      <a:r>
                        <a:rPr lang="es-AR" sz="1400" dirty="0">
                          <a:effectLst/>
                          <a:latin typeface="Tahoma" panose="020B0604030504040204" pitchFamily="34" charset="0"/>
                          <a:ea typeface="Times New Roman" panose="02020603050405020304" pitchFamily="18" charset="0"/>
                          <a:cs typeface="Times New Roman" panose="02020603050405020304" pitchFamily="18" charset="0"/>
                        </a:rPr>
                        <a:t> eventuales derrames.</a:t>
                      </a:r>
                      <a:endParaRPr lang="es-AR"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vMerge="1">
                  <a:txBody>
                    <a:bodyPr/>
                    <a:lstStyle/>
                    <a:p>
                      <a:endParaRPr lang="es-AR"/>
                    </a:p>
                  </a:txBody>
                  <a:tcPr/>
                </a:tc>
                <a:extLst>
                  <a:ext uri="{0D108BD9-81ED-4DB2-BD59-A6C34878D82A}">
                    <a16:rowId xmlns:a16="http://schemas.microsoft.com/office/drawing/2014/main" val="2295123749"/>
                  </a:ext>
                </a:extLst>
              </a:tr>
            </a:tbl>
          </a:graphicData>
        </a:graphic>
      </p:graphicFrame>
    </p:spTree>
    <p:extLst>
      <p:ext uri="{BB962C8B-B14F-4D97-AF65-F5344CB8AC3E}">
        <p14:creationId xmlns:p14="http://schemas.microsoft.com/office/powerpoint/2010/main" val="3668837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3149" y="116632"/>
            <a:ext cx="8871339" cy="3384376"/>
          </a:xfrm>
          <a:prstGeom prst="rect">
            <a:avLst/>
          </a:prstGeom>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7504" y="3501008"/>
            <a:ext cx="8856984" cy="3047908"/>
          </a:xfrm>
          <a:prstGeom prst="rect">
            <a:avLst/>
          </a:prstGeom>
        </p:spPr>
      </p:pic>
    </p:spTree>
    <p:extLst>
      <p:ext uri="{BB962C8B-B14F-4D97-AF65-F5344CB8AC3E}">
        <p14:creationId xmlns:p14="http://schemas.microsoft.com/office/powerpoint/2010/main" val="376992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03237"/>
            <a:ext cx="7886700" cy="1325563"/>
          </a:xfrm>
        </p:spPr>
        <p:txBody>
          <a:bodyPr>
            <a:normAutofit/>
          </a:bodyPr>
          <a:lstStyle/>
          <a:p>
            <a:pPr algn="ctr"/>
            <a:r>
              <a:rPr lang="es-AR" sz="3200" b="1" dirty="0">
                <a:latin typeface="+mn-lt"/>
              </a:rPr>
              <a:t>Evaluación de Riesgos para Defensa de los Alimentos </a:t>
            </a:r>
            <a:endParaRPr lang="es-AR" sz="3200" dirty="0">
              <a:latin typeface="+mn-lt"/>
            </a:endParaRPr>
          </a:p>
        </p:txBody>
      </p:sp>
      <p:graphicFrame>
        <p:nvGraphicFramePr>
          <p:cNvPr id="4" name="Tabla 3"/>
          <p:cNvGraphicFramePr>
            <a:graphicFrameLocks noGrp="1"/>
          </p:cNvGraphicFramePr>
          <p:nvPr>
            <p:extLst>
              <p:ext uri="{D42A27DB-BD31-4B8C-83A1-F6EECF244321}">
                <p14:modId xmlns:p14="http://schemas.microsoft.com/office/powerpoint/2010/main" val="2124062966"/>
              </p:ext>
            </p:extLst>
          </p:nvPr>
        </p:nvGraphicFramePr>
        <p:xfrm>
          <a:off x="467544" y="1484784"/>
          <a:ext cx="8208913" cy="5284982"/>
        </p:xfrm>
        <a:graphic>
          <a:graphicData uri="http://schemas.openxmlformats.org/drawingml/2006/table">
            <a:tbl>
              <a:tblPr firstRow="1" firstCol="1" bandRow="1"/>
              <a:tblGrid>
                <a:gridCol w="1052431">
                  <a:extLst>
                    <a:ext uri="{9D8B030D-6E8A-4147-A177-3AD203B41FA5}">
                      <a16:colId xmlns:a16="http://schemas.microsoft.com/office/drawing/2014/main" val="3461708797"/>
                    </a:ext>
                  </a:extLst>
                </a:gridCol>
                <a:gridCol w="324478">
                  <a:extLst>
                    <a:ext uri="{9D8B030D-6E8A-4147-A177-3AD203B41FA5}">
                      <a16:colId xmlns:a16="http://schemas.microsoft.com/office/drawing/2014/main" val="570326585"/>
                    </a:ext>
                  </a:extLst>
                </a:gridCol>
                <a:gridCol w="536023">
                  <a:extLst>
                    <a:ext uri="{9D8B030D-6E8A-4147-A177-3AD203B41FA5}">
                      <a16:colId xmlns:a16="http://schemas.microsoft.com/office/drawing/2014/main" val="1830337135"/>
                    </a:ext>
                  </a:extLst>
                </a:gridCol>
                <a:gridCol w="1168543">
                  <a:extLst>
                    <a:ext uri="{9D8B030D-6E8A-4147-A177-3AD203B41FA5}">
                      <a16:colId xmlns:a16="http://schemas.microsoft.com/office/drawing/2014/main" val="3066777579"/>
                    </a:ext>
                  </a:extLst>
                </a:gridCol>
                <a:gridCol w="2463141">
                  <a:extLst>
                    <a:ext uri="{9D8B030D-6E8A-4147-A177-3AD203B41FA5}">
                      <a16:colId xmlns:a16="http://schemas.microsoft.com/office/drawing/2014/main" val="1199199374"/>
                    </a:ext>
                  </a:extLst>
                </a:gridCol>
                <a:gridCol w="2664297">
                  <a:extLst>
                    <a:ext uri="{9D8B030D-6E8A-4147-A177-3AD203B41FA5}">
                      <a16:colId xmlns:a16="http://schemas.microsoft.com/office/drawing/2014/main" val="4107275102"/>
                    </a:ext>
                  </a:extLst>
                </a:gridCol>
              </a:tblGrid>
              <a:tr h="202442">
                <a:tc gridSpan="6">
                  <a:txBody>
                    <a:bodyPr/>
                    <a:lstStyle/>
                    <a:p>
                      <a:pPr algn="ctr">
                        <a:lnSpc>
                          <a:spcPct val="115000"/>
                        </a:lnSpc>
                        <a:spcAft>
                          <a:spcPts val="0"/>
                        </a:spcAft>
                      </a:pPr>
                      <a:r>
                        <a:rPr lang="es-AR" sz="1000" b="1" dirty="0" err="1">
                          <a:effectLst/>
                          <a:latin typeface="Tahoma" panose="020B0604030504040204" pitchFamily="34" charset="0"/>
                          <a:ea typeface="Times New Roman" panose="02020603050405020304" pitchFamily="18" charset="0"/>
                          <a:cs typeface="Times New Roman" panose="02020603050405020304" pitchFamily="18" charset="0"/>
                        </a:rPr>
                        <a:t>Evalaución</a:t>
                      </a:r>
                      <a:r>
                        <a:rPr lang="es-AR" sz="1000" b="1" dirty="0">
                          <a:effectLst/>
                          <a:latin typeface="Tahoma" panose="020B0604030504040204" pitchFamily="34" charset="0"/>
                          <a:ea typeface="Times New Roman" panose="02020603050405020304" pitchFamily="18" charset="0"/>
                          <a:cs typeface="Times New Roman" panose="02020603050405020304" pitchFamily="18" charset="0"/>
                        </a:rPr>
                        <a:t> de riesgos para la defensa de los alimentos  Fecha: </a:t>
                      </a:r>
                      <a:endParaRPr lang="es-A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3573187616"/>
                  </a:ext>
                </a:extLst>
              </a:tr>
              <a:tr h="319502">
                <a:tc>
                  <a:txBody>
                    <a:bodyPr/>
                    <a:lstStyle/>
                    <a:p>
                      <a:pPr algn="ctr">
                        <a:lnSpc>
                          <a:spcPct val="115000"/>
                        </a:lnSpc>
                        <a:spcAft>
                          <a:spcPts val="0"/>
                        </a:spcAft>
                      </a:pPr>
                      <a:r>
                        <a:rPr lang="en-US" sz="1000" b="1">
                          <a:effectLst/>
                          <a:latin typeface="Tahoma" panose="020B0604030504040204" pitchFamily="34" charset="0"/>
                          <a:ea typeface="Times New Roman" panose="02020603050405020304" pitchFamily="18" charset="0"/>
                          <a:cs typeface="Times New Roman" panose="02020603050405020304" pitchFamily="18" charset="0"/>
                        </a:rPr>
                        <a:t>PELIGRO IDENTIFICADO</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00" b="1">
                          <a:effectLst/>
                          <a:latin typeface="Tahoma" panose="020B0604030504040204" pitchFamily="34" charset="0"/>
                          <a:ea typeface="Times New Roman" panose="02020603050405020304" pitchFamily="18" charset="0"/>
                          <a:cs typeface="Times New Roman" panose="02020603050405020304" pitchFamily="18" charset="0"/>
                        </a:rPr>
                        <a:t>PXS</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00" b="1">
                          <a:effectLst/>
                          <a:latin typeface="Tahoma" panose="020B0604030504040204" pitchFamily="34" charset="0"/>
                          <a:ea typeface="Times New Roman" panose="02020603050405020304" pitchFamily="18" charset="0"/>
                          <a:cs typeface="Times New Roman" panose="02020603050405020304" pitchFamily="18" charset="0"/>
                        </a:rPr>
                        <a:t>RIESGO</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00" b="1">
                          <a:effectLst/>
                          <a:latin typeface="Tahoma" panose="020B0604030504040204" pitchFamily="34" charset="0"/>
                          <a:ea typeface="Times New Roman" panose="02020603050405020304" pitchFamily="18" charset="0"/>
                          <a:cs typeface="Times New Roman" panose="02020603050405020304" pitchFamily="18" charset="0"/>
                        </a:rPr>
                        <a:t>NIVEL ACEPTABLE</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00" b="1">
                          <a:effectLst/>
                          <a:latin typeface="Tahoma" panose="020B0604030504040204" pitchFamily="34" charset="0"/>
                          <a:ea typeface="Times New Roman" panose="02020603050405020304" pitchFamily="18" charset="0"/>
                          <a:cs typeface="Times New Roman" panose="02020603050405020304" pitchFamily="18" charset="0"/>
                        </a:rPr>
                        <a:t>JUSTIFICACIÓN</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00" b="1">
                          <a:effectLst/>
                          <a:latin typeface="Tahoma" panose="020B0604030504040204" pitchFamily="34" charset="0"/>
                          <a:ea typeface="Times New Roman" panose="02020603050405020304" pitchFamily="18" charset="0"/>
                          <a:cs typeface="Times New Roman" panose="02020603050405020304" pitchFamily="18" charset="0"/>
                        </a:rPr>
                        <a:t>MEDIDA DE CTROL/DOC</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976807"/>
                  </a:ext>
                </a:extLst>
              </a:tr>
              <a:tr h="1653579">
                <a:tc>
                  <a:txBody>
                    <a:bodyPr/>
                    <a:lstStyle/>
                    <a:p>
                      <a:pPr>
                        <a:lnSpc>
                          <a:spcPct val="115000"/>
                        </a:lnSpc>
                        <a:spcAft>
                          <a:spcPts val="0"/>
                        </a:spcAft>
                      </a:pPr>
                      <a:r>
                        <a:rPr lang="es-AR" sz="1000">
                          <a:effectLst/>
                          <a:latin typeface="Tahoma" panose="020B0604030504040204" pitchFamily="34" charset="0"/>
                          <a:ea typeface="Times New Roman" panose="02020603050405020304" pitchFamily="18" charset="0"/>
                          <a:cs typeface="Times New Roman" panose="02020603050405020304" pitchFamily="18" charset="0"/>
                        </a:rPr>
                        <a:t>1.1 PQ:</a:t>
                      </a:r>
                      <a:r>
                        <a:rPr lang="es-AR" sz="1000" b="1">
                          <a:effectLst/>
                          <a:latin typeface="Tahoma" panose="020B0604030504040204" pitchFamily="34" charset="0"/>
                          <a:ea typeface="Times New Roman" panose="02020603050405020304" pitchFamily="18" charset="0"/>
                          <a:cs typeface="Times New Roman" panose="02020603050405020304" pitchFamily="18" charset="0"/>
                        </a:rPr>
                        <a:t> Aplicación de fitosanitarios:</a:t>
                      </a:r>
                      <a:r>
                        <a:rPr lang="es-AR" sz="1000">
                          <a:effectLst/>
                          <a:latin typeface="Tahoma" panose="020B0604030504040204" pitchFamily="34" charset="0"/>
                          <a:ea typeface="Times New Roman" panose="02020603050405020304" pitchFamily="18" charset="0"/>
                          <a:cs typeface="Times New Roman" panose="02020603050405020304" pitchFamily="18" charset="0"/>
                        </a:rPr>
                        <a:t> contaminación con productos fitosanitarios  de manera intencional</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00">
                          <a:effectLst/>
                          <a:latin typeface="Tahoma" panose="020B0604030504040204" pitchFamily="34" charset="0"/>
                          <a:ea typeface="Times New Roman" panose="02020603050405020304" pitchFamily="18" charset="0"/>
                          <a:cs typeface="Times New Roman" panose="02020603050405020304" pitchFamily="18" charset="0"/>
                        </a:rPr>
                        <a:t>BxM</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00" b="1">
                          <a:effectLst/>
                          <a:latin typeface="Tahoma" panose="020B0604030504040204" pitchFamily="34" charset="0"/>
                          <a:ea typeface="Times New Roman" panose="02020603050405020304" pitchFamily="18" charset="0"/>
                          <a:cs typeface="Times New Roman" panose="02020603050405020304" pitchFamily="18" charset="0"/>
                        </a:rPr>
                        <a:t>B</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a:effectLst/>
                          <a:latin typeface="Tahoma" panose="020B0604030504040204" pitchFamily="34" charset="0"/>
                          <a:ea typeface="Times New Roman" panose="02020603050405020304" pitchFamily="18" charset="0"/>
                          <a:cs typeface="Times New Roman" panose="02020603050405020304" pitchFamily="18" charset="0"/>
                        </a:rPr>
                        <a:t>Resolución Senasa 934/10.               LMR de la UE o país de destino.                    </a:t>
                      </a:r>
                      <a:r>
                        <a:rPr lang="en-US" sz="1000">
                          <a:effectLst/>
                          <a:latin typeface="Tahoma" panose="020B0604030504040204" pitchFamily="34" charset="0"/>
                          <a:ea typeface="Times New Roman" panose="02020603050405020304" pitchFamily="18" charset="0"/>
                          <a:cs typeface="Times New Roman" panose="02020603050405020304" pitchFamily="18" charset="0"/>
                        </a:rPr>
                        <a:t>En caso de diferencias se toma el mas restrictivo</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dirty="0">
                          <a:effectLst/>
                          <a:latin typeface="Tahoma" panose="020B0604030504040204" pitchFamily="34" charset="0"/>
                          <a:ea typeface="Times New Roman" panose="02020603050405020304" pitchFamily="18" charset="0"/>
                          <a:cs typeface="Times New Roman" panose="02020603050405020304" pitchFamily="18" charset="0"/>
                        </a:rPr>
                        <a:t>Solo personal autorizado y entrenado puede acceder al depósito de </a:t>
                      </a:r>
                      <a:r>
                        <a:rPr lang="es-AR" sz="1000" dirty="0" err="1">
                          <a:effectLst/>
                          <a:latin typeface="Tahoma" panose="020B0604030504040204" pitchFamily="34" charset="0"/>
                          <a:ea typeface="Times New Roman" panose="02020603050405020304" pitchFamily="18" charset="0"/>
                          <a:cs typeface="Times New Roman" panose="02020603050405020304" pitchFamily="18" charset="0"/>
                        </a:rPr>
                        <a:t>agroquimicos</a:t>
                      </a:r>
                      <a:r>
                        <a:rPr lang="es-AR" sz="1000" dirty="0">
                          <a:effectLst/>
                          <a:latin typeface="Tahoma" panose="020B0604030504040204" pitchFamily="34" charset="0"/>
                          <a:ea typeface="Times New Roman" panose="02020603050405020304" pitchFamily="18" charset="0"/>
                          <a:cs typeface="Times New Roman" panose="02020603050405020304" pitchFamily="18" charset="0"/>
                        </a:rPr>
                        <a:t>. No ha sucedido nunca un hecho intencional conocido en </a:t>
                      </a:r>
                      <a:r>
                        <a:rPr lang="es-AR" sz="1000" dirty="0" err="1">
                          <a:effectLst/>
                          <a:latin typeface="Tahoma" panose="020B0604030504040204" pitchFamily="34" charset="0"/>
                          <a:ea typeface="Times New Roman" panose="02020603050405020304" pitchFamily="18" charset="0"/>
                          <a:cs typeface="Times New Roman" panose="02020603050405020304" pitchFamily="18" charset="0"/>
                        </a:rPr>
                        <a:t>nuesta</a:t>
                      </a:r>
                      <a:r>
                        <a:rPr lang="es-AR" sz="1000" dirty="0">
                          <a:effectLst/>
                          <a:latin typeface="Tahoma" panose="020B0604030504040204" pitchFamily="34" charset="0"/>
                          <a:ea typeface="Times New Roman" panose="02020603050405020304" pitchFamily="18" charset="0"/>
                          <a:cs typeface="Times New Roman" panose="02020603050405020304" pitchFamily="18" charset="0"/>
                        </a:rPr>
                        <a:t> empresa. El producto no se consume en fresco, se destina a vinificación en bodega propia, certificada bajo </a:t>
                      </a:r>
                      <a:r>
                        <a:rPr lang="es-AR" sz="1000" dirty="0" err="1">
                          <a:effectLst/>
                          <a:latin typeface="Tahoma" panose="020B0604030504040204" pitchFamily="34" charset="0"/>
                          <a:ea typeface="Times New Roman" panose="02020603050405020304" pitchFamily="18" charset="0"/>
                          <a:cs typeface="Times New Roman" panose="02020603050405020304" pitchFamily="18" charset="0"/>
                        </a:rPr>
                        <a:t>Iso</a:t>
                      </a:r>
                      <a:r>
                        <a:rPr lang="es-AR" sz="1000" dirty="0">
                          <a:effectLst/>
                          <a:latin typeface="Tahoma" panose="020B0604030504040204" pitchFamily="34" charset="0"/>
                          <a:ea typeface="Times New Roman" panose="02020603050405020304" pitchFamily="18" charset="0"/>
                          <a:cs typeface="Times New Roman" panose="02020603050405020304" pitchFamily="18" charset="0"/>
                        </a:rPr>
                        <a:t> 22.000 (se hacen </a:t>
                      </a:r>
                      <a:r>
                        <a:rPr lang="es-AR" sz="1000" dirty="0" err="1">
                          <a:effectLst/>
                          <a:latin typeface="Tahoma" panose="020B0604030504040204" pitchFamily="34" charset="0"/>
                          <a:ea typeface="Times New Roman" panose="02020603050405020304" pitchFamily="18" charset="0"/>
                          <a:cs typeface="Times New Roman" panose="02020603050405020304" pitchFamily="18" charset="0"/>
                        </a:rPr>
                        <a:t>analisis</a:t>
                      </a:r>
                      <a:r>
                        <a:rPr lang="es-AR" sz="1000" dirty="0">
                          <a:effectLst/>
                          <a:latin typeface="Tahoma" panose="020B0604030504040204" pitchFamily="34" charset="0"/>
                          <a:ea typeface="Times New Roman" panose="02020603050405020304" pitchFamily="18" charset="0"/>
                          <a:cs typeface="Times New Roman" panose="02020603050405020304" pitchFamily="18" charset="0"/>
                        </a:rPr>
                        <a:t> anuales). Según histórico nunca se ha </a:t>
                      </a:r>
                      <a:r>
                        <a:rPr lang="es-AR" sz="1000" dirty="0" err="1">
                          <a:effectLst/>
                          <a:latin typeface="Tahoma" panose="020B0604030504040204" pitchFamily="34" charset="0"/>
                          <a:ea typeface="Times New Roman" panose="02020603050405020304" pitchFamily="18" charset="0"/>
                          <a:cs typeface="Times New Roman" panose="02020603050405020304" pitchFamily="18" charset="0"/>
                        </a:rPr>
                        <a:t>detactado</a:t>
                      </a:r>
                      <a:r>
                        <a:rPr lang="es-AR" sz="1000" dirty="0">
                          <a:effectLst/>
                          <a:latin typeface="Tahoma" panose="020B0604030504040204" pitchFamily="34" charset="0"/>
                          <a:ea typeface="Times New Roman" panose="02020603050405020304" pitchFamily="18" charset="0"/>
                          <a:cs typeface="Times New Roman" panose="02020603050405020304" pitchFamily="18" charset="0"/>
                        </a:rPr>
                        <a:t> un residuo prohibido o que supere el LMR.</a:t>
                      </a:r>
                      <a:endParaRPr lang="es-A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a:effectLst/>
                          <a:latin typeface="Tahoma" panose="020B0604030504040204" pitchFamily="34" charset="0"/>
                          <a:ea typeface="Times New Roman" panose="02020603050405020304" pitchFamily="18" charset="0"/>
                          <a:cs typeface="Times New Roman" panose="02020603050405020304" pitchFamily="18" charset="0"/>
                        </a:rPr>
                        <a:t>Existe un equipo de Crisis entrenado para la resolución de emergencias, sabotages, contaminación, etc (documento: Business Continuity Plan, Rev 13-marzo2012). Identificación y registro de todo el personal (empleados y externos) que ingresan al establecimiento. </a:t>
                      </a:r>
                      <a:r>
                        <a:rPr lang="en-US" sz="1000">
                          <a:effectLst/>
                          <a:latin typeface="Tahoma" panose="020B0604030504040204" pitchFamily="34" charset="0"/>
                          <a:ea typeface="Times New Roman" panose="02020603050405020304" pitchFamily="18" charset="0"/>
                          <a:cs typeface="Times New Roman" panose="02020603050405020304" pitchFamily="18" charset="0"/>
                        </a:rPr>
                        <a:t>Vinificación del producto en establecimiento certificado con ISO 22000</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704180"/>
                  </a:ext>
                </a:extLst>
              </a:tr>
              <a:tr h="1320060">
                <a:tc>
                  <a:txBody>
                    <a:bodyPr/>
                    <a:lstStyle/>
                    <a:p>
                      <a:pPr>
                        <a:lnSpc>
                          <a:spcPct val="115000"/>
                        </a:lnSpc>
                        <a:spcAft>
                          <a:spcPts val="0"/>
                        </a:spcAft>
                      </a:pPr>
                      <a:r>
                        <a:rPr lang="es-AR" sz="1000">
                          <a:effectLst/>
                          <a:latin typeface="Tahoma" panose="020B0604030504040204" pitchFamily="34" charset="0"/>
                          <a:ea typeface="Times New Roman" panose="02020603050405020304" pitchFamily="18" charset="0"/>
                          <a:cs typeface="Times New Roman" panose="02020603050405020304" pitchFamily="18" charset="0"/>
                        </a:rPr>
                        <a:t>1.2 PQ:</a:t>
                      </a:r>
                      <a:r>
                        <a:rPr lang="es-AR" sz="1000" b="1">
                          <a:effectLst/>
                          <a:latin typeface="Tahoma" panose="020B0604030504040204" pitchFamily="34" charset="0"/>
                          <a:ea typeface="Times New Roman" panose="02020603050405020304" pitchFamily="18" charset="0"/>
                          <a:cs typeface="Times New Roman" panose="02020603050405020304" pitchFamily="18" charset="0"/>
                        </a:rPr>
                        <a:t> Aplicación de fitosanitarios:</a:t>
                      </a:r>
                      <a:r>
                        <a:rPr lang="es-AR" sz="1000">
                          <a:effectLst/>
                          <a:latin typeface="Tahoma" panose="020B0604030504040204" pitchFamily="34" charset="0"/>
                          <a:ea typeface="Times New Roman" panose="02020603050405020304" pitchFamily="18" charset="0"/>
                          <a:cs typeface="Times New Roman" panose="02020603050405020304" pitchFamily="18" charset="0"/>
                        </a:rPr>
                        <a:t> contaminación con productos fitosanitarios  de manera accidental</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00">
                          <a:effectLst/>
                          <a:latin typeface="Tahoma" panose="020B0604030504040204" pitchFamily="34" charset="0"/>
                          <a:ea typeface="Times New Roman" panose="02020603050405020304" pitchFamily="18" charset="0"/>
                          <a:cs typeface="Times New Roman" panose="02020603050405020304" pitchFamily="18" charset="0"/>
                        </a:rPr>
                        <a:t>BxM</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00" b="1">
                          <a:effectLst/>
                          <a:latin typeface="Tahoma" panose="020B0604030504040204" pitchFamily="34" charset="0"/>
                          <a:ea typeface="Times New Roman" panose="02020603050405020304" pitchFamily="18" charset="0"/>
                          <a:cs typeface="Times New Roman" panose="02020603050405020304" pitchFamily="18" charset="0"/>
                        </a:rPr>
                        <a:t>B</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a:effectLst/>
                          <a:latin typeface="Tahoma" panose="020B0604030504040204" pitchFamily="34" charset="0"/>
                          <a:ea typeface="Times New Roman" panose="02020603050405020304" pitchFamily="18" charset="0"/>
                          <a:cs typeface="Times New Roman" panose="02020603050405020304" pitchFamily="18" charset="0"/>
                        </a:rPr>
                        <a:t>Resolución Senasa 934/10.               LMR de la UE o país de destino.                    </a:t>
                      </a:r>
                      <a:r>
                        <a:rPr lang="en-US" sz="1000">
                          <a:effectLst/>
                          <a:latin typeface="Tahoma" panose="020B0604030504040204" pitchFamily="34" charset="0"/>
                          <a:ea typeface="Times New Roman" panose="02020603050405020304" pitchFamily="18" charset="0"/>
                          <a:cs typeface="Times New Roman" panose="02020603050405020304" pitchFamily="18" charset="0"/>
                        </a:rPr>
                        <a:t>En caso de diferencias se toma el mas restrictivo</a:t>
                      </a:r>
                      <a:endParaRPr lang="es-A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dirty="0">
                          <a:effectLst/>
                          <a:latin typeface="Tahoma" panose="020B0604030504040204" pitchFamily="34" charset="0"/>
                          <a:ea typeface="Times New Roman" panose="02020603050405020304" pitchFamily="18" charset="0"/>
                          <a:cs typeface="Times New Roman" panose="02020603050405020304" pitchFamily="18" charset="0"/>
                        </a:rPr>
                        <a:t>Respeto de períodos de carencia. Retraso de cosecha en caso que sea necesario. Uso de equipos calibrados, personal que prepara entrenado. No se han </a:t>
                      </a:r>
                      <a:r>
                        <a:rPr lang="es-AR" sz="1000" dirty="0" err="1">
                          <a:effectLst/>
                          <a:latin typeface="Tahoma" panose="020B0604030504040204" pitchFamily="34" charset="0"/>
                          <a:ea typeface="Times New Roman" panose="02020603050405020304" pitchFamily="18" charset="0"/>
                          <a:cs typeface="Times New Roman" panose="02020603050405020304" pitchFamily="18" charset="0"/>
                        </a:rPr>
                        <a:t>detactado</a:t>
                      </a:r>
                      <a:r>
                        <a:rPr lang="es-AR" sz="1000" dirty="0">
                          <a:effectLst/>
                          <a:latin typeface="Tahoma" panose="020B0604030504040204" pitchFamily="34" charset="0"/>
                          <a:ea typeface="Times New Roman" panose="02020603050405020304" pitchFamily="18" charset="0"/>
                          <a:cs typeface="Times New Roman" panose="02020603050405020304" pitchFamily="18" charset="0"/>
                        </a:rPr>
                        <a:t> residuos desde que se comienzan a realizar análisis (2011) hasta la actualidad. Tampoco se ha </a:t>
                      </a:r>
                      <a:r>
                        <a:rPr lang="es-AR" sz="1000" dirty="0" err="1">
                          <a:effectLst/>
                          <a:latin typeface="Tahoma" panose="020B0604030504040204" pitchFamily="34" charset="0"/>
                          <a:ea typeface="Times New Roman" panose="02020603050405020304" pitchFamily="18" charset="0"/>
                          <a:cs typeface="Times New Roman" panose="02020603050405020304" pitchFamily="18" charset="0"/>
                        </a:rPr>
                        <a:t>detactado</a:t>
                      </a:r>
                      <a:r>
                        <a:rPr lang="es-AR" sz="1000" dirty="0">
                          <a:effectLst/>
                          <a:latin typeface="Tahoma" panose="020B0604030504040204" pitchFamily="34" charset="0"/>
                          <a:ea typeface="Times New Roman" panose="02020603050405020304" pitchFamily="18" charset="0"/>
                          <a:cs typeface="Times New Roman" panose="02020603050405020304" pitchFamily="18" charset="0"/>
                        </a:rPr>
                        <a:t> en el vino en cantidad que supere el LMR</a:t>
                      </a:r>
                      <a:endParaRPr lang="es-A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dirty="0">
                          <a:effectLst/>
                          <a:latin typeface="Tahoma" panose="020B0604030504040204" pitchFamily="34" charset="0"/>
                          <a:ea typeface="Times New Roman" panose="02020603050405020304" pitchFamily="18" charset="0"/>
                          <a:cs typeface="Times New Roman" panose="02020603050405020304" pitchFamily="18" charset="0"/>
                        </a:rPr>
                        <a:t>Aplicación de BPA: calibración y </a:t>
                      </a:r>
                      <a:r>
                        <a:rPr lang="es-AR" sz="1000" dirty="0" err="1">
                          <a:effectLst/>
                          <a:latin typeface="Tahoma" panose="020B0604030504040204" pitchFamily="34" charset="0"/>
                          <a:ea typeface="Times New Roman" panose="02020603050405020304" pitchFamily="18" charset="0"/>
                          <a:cs typeface="Times New Roman" panose="02020603050405020304" pitchFamily="18" charset="0"/>
                        </a:rPr>
                        <a:t>manteniemiento</a:t>
                      </a:r>
                      <a:r>
                        <a:rPr lang="es-AR" sz="1000" dirty="0">
                          <a:effectLst/>
                          <a:latin typeface="Tahoma" panose="020B0604030504040204" pitchFamily="34" charset="0"/>
                          <a:ea typeface="Times New Roman" panose="02020603050405020304" pitchFamily="18" charset="0"/>
                          <a:cs typeface="Times New Roman" panose="02020603050405020304" pitchFamily="18" charset="0"/>
                        </a:rPr>
                        <a:t> de equipos. Entrenamiento del personal que dosifica. Uso de productos </a:t>
                      </a:r>
                      <a:r>
                        <a:rPr lang="es-AR" sz="1000" dirty="0" err="1">
                          <a:effectLst/>
                          <a:latin typeface="Tahoma" panose="020B0604030504040204" pitchFamily="34" charset="0"/>
                          <a:ea typeface="Times New Roman" panose="02020603050405020304" pitchFamily="18" charset="0"/>
                          <a:cs typeface="Times New Roman" panose="02020603050405020304" pitchFamily="18" charset="0"/>
                        </a:rPr>
                        <a:t>registrasdos</a:t>
                      </a:r>
                      <a:r>
                        <a:rPr lang="es-AR" sz="1000" dirty="0">
                          <a:effectLst/>
                          <a:latin typeface="Tahoma" panose="020B0604030504040204" pitchFamily="34" charset="0"/>
                          <a:ea typeface="Times New Roman" panose="02020603050405020304" pitchFamily="18" charset="0"/>
                          <a:cs typeface="Times New Roman" panose="02020603050405020304" pitchFamily="18" charset="0"/>
                        </a:rPr>
                        <a:t> y respeto de periodos de seguridad. Uso de registros (R-SSA-VI-007 Tratamientos fitosanitarios) y ordenes de trabajo. </a:t>
                      </a:r>
                      <a:r>
                        <a:rPr lang="en-US" sz="1000" dirty="0" err="1">
                          <a:effectLst/>
                          <a:latin typeface="Tahoma" panose="020B0604030504040204" pitchFamily="34" charset="0"/>
                          <a:ea typeface="Times New Roman" panose="02020603050405020304" pitchFamily="18" charset="0"/>
                          <a:cs typeface="Times New Roman" panose="02020603050405020304" pitchFamily="18" charset="0"/>
                        </a:rPr>
                        <a:t>Documento</a:t>
                      </a:r>
                      <a:r>
                        <a:rPr lang="en-US" sz="1000" dirty="0">
                          <a:effectLst/>
                          <a:latin typeface="Tahoma" panose="020B0604030504040204" pitchFamily="34" charset="0"/>
                          <a:ea typeface="Times New Roman" panose="02020603050405020304" pitchFamily="18" charset="0"/>
                          <a:cs typeface="Times New Roman" panose="02020603050405020304" pitchFamily="18" charset="0"/>
                        </a:rPr>
                        <a:t>: Business Continuity Plan, Rev 13-marzo2012</a:t>
                      </a:r>
                      <a:endParaRPr lang="es-A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099217"/>
                  </a:ext>
                </a:extLst>
              </a:tr>
              <a:tr h="1486819">
                <a:tc>
                  <a:txBody>
                    <a:bodyPr/>
                    <a:lstStyle/>
                    <a:p>
                      <a:pPr>
                        <a:lnSpc>
                          <a:spcPct val="115000"/>
                        </a:lnSpc>
                        <a:spcAft>
                          <a:spcPts val="0"/>
                        </a:spcAft>
                      </a:pPr>
                      <a:r>
                        <a:rPr lang="es-AR" sz="1000" dirty="0">
                          <a:effectLst/>
                          <a:latin typeface="Tahoma" panose="020B0604030504040204" pitchFamily="34" charset="0"/>
                          <a:ea typeface="Times New Roman" panose="02020603050405020304" pitchFamily="18" charset="0"/>
                          <a:cs typeface="Times New Roman" panose="02020603050405020304" pitchFamily="18" charset="0"/>
                        </a:rPr>
                        <a:t>1.3. PQ: </a:t>
                      </a:r>
                      <a:r>
                        <a:rPr lang="es-AR" sz="1000" b="1" dirty="0">
                          <a:effectLst/>
                          <a:latin typeface="Tahoma" panose="020B0604030504040204" pitchFamily="34" charset="0"/>
                          <a:ea typeface="Times New Roman" panose="02020603050405020304" pitchFamily="18" charset="0"/>
                          <a:cs typeface="Times New Roman" panose="02020603050405020304" pitchFamily="18" charset="0"/>
                        </a:rPr>
                        <a:t>Operaciones de limpieza</a:t>
                      </a:r>
                      <a:r>
                        <a:rPr lang="es-AR" sz="1000" dirty="0">
                          <a:effectLst/>
                          <a:latin typeface="Tahoma" panose="020B0604030504040204" pitchFamily="34" charset="0"/>
                          <a:ea typeface="Times New Roman" panose="02020603050405020304" pitchFamily="18" charset="0"/>
                          <a:cs typeface="Times New Roman" panose="02020603050405020304" pitchFamily="18" charset="0"/>
                        </a:rPr>
                        <a:t>: Contaminación por restos de productos de limpieza bines o canastos cosecheros</a:t>
                      </a:r>
                      <a:endParaRPr lang="es-A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00" dirty="0" err="1">
                          <a:effectLst/>
                          <a:latin typeface="Tahoma" panose="020B0604030504040204" pitchFamily="34" charset="0"/>
                          <a:ea typeface="Times New Roman" panose="02020603050405020304" pitchFamily="18" charset="0"/>
                          <a:cs typeface="Times New Roman" panose="02020603050405020304" pitchFamily="18" charset="0"/>
                        </a:rPr>
                        <a:t>BxM</a:t>
                      </a:r>
                      <a:endParaRPr lang="es-A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00" b="1" dirty="0">
                          <a:effectLst/>
                          <a:latin typeface="Tahoma" panose="020B0604030504040204" pitchFamily="34" charset="0"/>
                          <a:ea typeface="Times New Roman" panose="02020603050405020304" pitchFamily="18" charset="0"/>
                          <a:cs typeface="Times New Roman" panose="02020603050405020304" pitchFamily="18" charset="0"/>
                        </a:rPr>
                        <a:t>B</a:t>
                      </a:r>
                      <a:endParaRPr lang="es-A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dirty="0">
                          <a:effectLst/>
                          <a:latin typeface="Tahoma" panose="020B0604030504040204" pitchFamily="34" charset="0"/>
                          <a:ea typeface="Times New Roman" panose="02020603050405020304" pitchFamily="18" charset="0"/>
                          <a:cs typeface="Times New Roman" panose="02020603050405020304" pitchFamily="18" charset="0"/>
                        </a:rPr>
                        <a:t>Libre de restos de productos de limpieza.</a:t>
                      </a:r>
                      <a:endParaRPr lang="es-A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dirty="0">
                          <a:effectLst/>
                          <a:latin typeface="Tahoma" panose="020B0604030504040204" pitchFamily="34" charset="0"/>
                          <a:ea typeface="Times New Roman" panose="02020603050405020304" pitchFamily="18" charset="0"/>
                          <a:cs typeface="Times New Roman" panose="02020603050405020304" pitchFamily="18" charset="0"/>
                        </a:rPr>
                        <a:t>Limpieza de bines en bodega. En caso de usar canastos cosecheros se inspecciona la limpieza en finca </a:t>
                      </a:r>
                      <a:endParaRPr lang="es-A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AR" sz="1000" dirty="0">
                          <a:effectLst/>
                          <a:latin typeface="Tahoma" panose="020B0604030504040204" pitchFamily="34" charset="0"/>
                          <a:ea typeface="Times New Roman" panose="02020603050405020304" pitchFamily="18" charset="0"/>
                          <a:cs typeface="Times New Roman" panose="02020603050405020304" pitchFamily="18" charset="0"/>
                        </a:rPr>
                        <a:t>POES bodega E-SIG-EN-001   POES canastos cosecheros E-BPA-VI-001. </a:t>
                      </a:r>
                      <a:r>
                        <a:rPr lang="en-US" sz="1000" dirty="0" err="1">
                          <a:effectLst/>
                          <a:latin typeface="Tahoma" panose="020B0604030504040204" pitchFamily="34" charset="0"/>
                          <a:ea typeface="Times New Roman" panose="02020603050405020304" pitchFamily="18" charset="0"/>
                          <a:cs typeface="Times New Roman" panose="02020603050405020304" pitchFamily="18" charset="0"/>
                        </a:rPr>
                        <a:t>Documento</a:t>
                      </a:r>
                      <a:r>
                        <a:rPr lang="en-US" sz="1000" dirty="0">
                          <a:effectLst/>
                          <a:latin typeface="Tahoma" panose="020B0604030504040204" pitchFamily="34" charset="0"/>
                          <a:ea typeface="Times New Roman" panose="02020603050405020304" pitchFamily="18" charset="0"/>
                          <a:cs typeface="Times New Roman" panose="02020603050405020304" pitchFamily="18" charset="0"/>
                        </a:rPr>
                        <a:t>: Business Continuity Plan, Rev 13-marzo2012</a:t>
                      </a:r>
                      <a:endParaRPr lang="es-A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3948" marR="2394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831211"/>
                  </a:ext>
                </a:extLst>
              </a:tr>
            </a:tbl>
          </a:graphicData>
        </a:graphic>
      </p:graphicFrame>
    </p:spTree>
    <p:extLst>
      <p:ext uri="{BB962C8B-B14F-4D97-AF65-F5344CB8AC3E}">
        <p14:creationId xmlns:p14="http://schemas.microsoft.com/office/powerpoint/2010/main" val="505287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42" name="Picture 18" descr="P407000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60040" y="457200"/>
            <a:ext cx="3419872" cy="2564904"/>
          </a:xfrm>
          <a:prstGeom prst="rect">
            <a:avLst/>
          </a:prstGeom>
          <a:noFill/>
          <a:extLst>
            <a:ext uri="{909E8E84-426E-40DD-AFC4-6F175D3DCCD1}">
              <a14:hiddenFill xmlns:a14="http://schemas.microsoft.com/office/drawing/2010/main">
                <a:solidFill>
                  <a:srgbClr val="FFFFFF"/>
                </a:solidFill>
              </a14:hiddenFill>
            </a:ext>
          </a:extLst>
        </p:spPr>
      </p:pic>
      <p:pic>
        <p:nvPicPr>
          <p:cNvPr id="26640" name="Picture 16" descr="P407000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148064" y="548680"/>
            <a:ext cx="3096344" cy="2322258"/>
          </a:xfrm>
          <a:prstGeom prst="rect">
            <a:avLst/>
          </a:prstGeom>
          <a:noFill/>
          <a:extLst>
            <a:ext uri="{909E8E84-426E-40DD-AFC4-6F175D3DCCD1}">
              <a14:hiddenFill xmlns:a14="http://schemas.microsoft.com/office/drawing/2010/main">
                <a:solidFill>
                  <a:srgbClr val="FFFFFF"/>
                </a:solidFill>
              </a14:hiddenFill>
            </a:ext>
          </a:extLst>
        </p:spPr>
      </p:pic>
      <p:pic>
        <p:nvPicPr>
          <p:cNvPr id="26638" name="Picture 14" descr="P407001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23528" y="3730427"/>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P40700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48064" y="3717032"/>
            <a:ext cx="3168352" cy="2376264"/>
          </a:xfrm>
          <a:prstGeom prst="rect">
            <a:avLst/>
          </a:prstGeom>
          <a:noFill/>
          <a:extLst>
            <a:ext uri="{909E8E84-426E-40DD-AFC4-6F175D3DCCD1}">
              <a14:hiddenFill xmlns:a14="http://schemas.microsoft.com/office/drawing/2010/main">
                <a:solidFill>
                  <a:srgbClr val="FFFFFF"/>
                </a:solidFill>
              </a14:hiddenFill>
            </a:ext>
          </a:extLst>
        </p:spPr>
      </p:pic>
      <p:pic>
        <p:nvPicPr>
          <p:cNvPr id="26633" name="Picture 9" descr="P407001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52536" y="7461448"/>
            <a:ext cx="18669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P407001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131840" y="8973616"/>
            <a:ext cx="3168352" cy="2376264"/>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P4070021"/>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12801600"/>
            <a:ext cx="140017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P4070022"/>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15125700"/>
            <a:ext cx="18669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4070023"/>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0" y="16983075"/>
            <a:ext cx="1866900" cy="1400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17"/>
          <p:cNvSpPr txBox="1">
            <a:spLocks noChangeArrowheads="1"/>
          </p:cNvSpPr>
          <p:nvPr/>
        </p:nvSpPr>
        <p:spPr bwMode="auto">
          <a:xfrm>
            <a:off x="323528" y="3068960"/>
            <a:ext cx="3456384" cy="276999"/>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Instalaciones eléctricas, segura, señalizadas</a:t>
            </a:r>
            <a:endParaRPr kumimoji="0" lang="es-ES" altLang="es-AR" sz="1800" b="0" i="0" u="none" strike="noStrike" cap="none" normalizeH="0" baseline="0" dirty="0">
              <a:ln>
                <a:noFill/>
              </a:ln>
              <a:solidFill>
                <a:schemeClr val="tx1"/>
              </a:solidFill>
              <a:effectLst/>
              <a:latin typeface="Arial" panose="020B0604020202020204" pitchFamily="34" charset="0"/>
            </a:endParaRPr>
          </a:p>
        </p:txBody>
      </p:sp>
      <p:sp>
        <p:nvSpPr>
          <p:cNvPr id="5" name="Text Box 15"/>
          <p:cNvSpPr txBox="1">
            <a:spLocks noChangeArrowheads="1"/>
          </p:cNvSpPr>
          <p:nvPr/>
        </p:nvSpPr>
        <p:spPr bwMode="auto">
          <a:xfrm>
            <a:off x="5148064" y="2996952"/>
            <a:ext cx="3240360" cy="276999"/>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Reservorio de agua</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6" name="Text Box 13"/>
          <p:cNvSpPr txBox="1">
            <a:spLocks noChangeArrowheads="1"/>
          </p:cNvSpPr>
          <p:nvPr/>
        </p:nvSpPr>
        <p:spPr bwMode="auto">
          <a:xfrm>
            <a:off x="323528" y="6381329"/>
            <a:ext cx="3456384" cy="276999"/>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Depósito de fertilizantes químicos sólidos</a:t>
            </a:r>
            <a:endParaRPr kumimoji="0" lang="es-ES" altLang="es-AR" sz="1800" b="0" i="0" u="none" strike="noStrike" cap="none" normalizeH="0" baseline="0" dirty="0">
              <a:ln>
                <a:noFill/>
              </a:ln>
              <a:solidFill>
                <a:schemeClr val="tx1"/>
              </a:solidFill>
              <a:effectLst/>
              <a:latin typeface="Arial" panose="020B0604020202020204" pitchFamily="34" charset="0"/>
            </a:endParaRPr>
          </a:p>
        </p:txBody>
      </p:sp>
      <p:sp>
        <p:nvSpPr>
          <p:cNvPr id="7" name="Text Box 11"/>
          <p:cNvSpPr txBox="1">
            <a:spLocks noChangeArrowheads="1"/>
          </p:cNvSpPr>
          <p:nvPr/>
        </p:nvSpPr>
        <p:spPr bwMode="auto">
          <a:xfrm>
            <a:off x="1681163" y="8301038"/>
            <a:ext cx="2990850" cy="274637"/>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Depósito de pesticidas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8" name="Text Box 7"/>
          <p:cNvSpPr txBox="1">
            <a:spLocks noChangeArrowheads="1"/>
          </p:cNvSpPr>
          <p:nvPr/>
        </p:nvSpPr>
        <p:spPr bwMode="auto">
          <a:xfrm>
            <a:off x="1500188" y="12488863"/>
            <a:ext cx="2990850" cy="274637"/>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Depósito de maquinarias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9" name="Text Box 5"/>
          <p:cNvSpPr txBox="1">
            <a:spLocks noChangeArrowheads="1"/>
          </p:cNvSpPr>
          <p:nvPr/>
        </p:nvSpPr>
        <p:spPr bwMode="auto">
          <a:xfrm>
            <a:off x="1652588" y="14733588"/>
            <a:ext cx="2990850" cy="274637"/>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Lavaojos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10" name="Text Box 3"/>
          <p:cNvSpPr txBox="1">
            <a:spLocks noChangeArrowheads="1"/>
          </p:cNvSpPr>
          <p:nvPr/>
        </p:nvSpPr>
        <p:spPr bwMode="auto">
          <a:xfrm>
            <a:off x="1700213" y="16635413"/>
            <a:ext cx="2990850" cy="274637"/>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Sanitarios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11" name="Text Box 1"/>
          <p:cNvSpPr txBox="1">
            <a:spLocks noChangeArrowheads="1"/>
          </p:cNvSpPr>
          <p:nvPr/>
        </p:nvSpPr>
        <p:spPr bwMode="auto">
          <a:xfrm>
            <a:off x="1576388" y="18499138"/>
            <a:ext cx="2990850" cy="274637"/>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Nuevas plantas: óptimo estado sanitario</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12" name="Text Box 10"/>
          <p:cNvSpPr txBox="1">
            <a:spLocks noChangeArrowheads="1"/>
          </p:cNvSpPr>
          <p:nvPr/>
        </p:nvSpPr>
        <p:spPr bwMode="auto">
          <a:xfrm>
            <a:off x="-468560" y="9117632"/>
            <a:ext cx="2990850" cy="274637"/>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Clasificación de residuos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13" name="Rectangle 19"/>
          <p:cNvSpPr>
            <a:spLocks noChangeArrowheads="1"/>
          </p:cNvSpPr>
          <p:nvPr/>
        </p:nvSpPr>
        <p:spPr bwMode="auto">
          <a:xfrm>
            <a:off x="3131840" y="108501"/>
            <a:ext cx="3058851"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b="1" i="0" u="sng" strike="noStrike" cap="none" normalizeH="0" baseline="0" dirty="0">
                <a:ln>
                  <a:noFill/>
                </a:ln>
                <a:solidFill>
                  <a:schemeClr val="tx1"/>
                </a:solidFill>
                <a:effectLst/>
                <a:ea typeface="Times New Roman" panose="02020603050405020304" pitchFamily="18" charset="0"/>
              </a:rPr>
              <a:t>Ejemplos de Buenas prácticas:</a:t>
            </a:r>
            <a:endParaRPr kumimoji="0" lang="es-AR" altLang="es-A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2800" b="0" i="0" u="none" strike="noStrike" cap="none" normalizeH="0" baseline="0" dirty="0">
              <a:ln>
                <a:noFill/>
              </a:ln>
              <a:solidFill>
                <a:schemeClr val="tx1"/>
              </a:solidFill>
              <a:effectLst/>
            </a:endParaRPr>
          </a:p>
        </p:txBody>
      </p:sp>
      <p:sp>
        <p:nvSpPr>
          <p:cNvPr id="14" name="Rectangle 20"/>
          <p:cNvSpPr>
            <a:spLocks noChangeArrowheads="1"/>
          </p:cNvSpPr>
          <p:nvPr/>
        </p:nvSpPr>
        <p:spPr bwMode="auto">
          <a:xfrm>
            <a:off x="0" y="21431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16" name="Rectangle 23"/>
          <p:cNvSpPr>
            <a:spLocks noChangeArrowheads="1"/>
          </p:cNvSpPr>
          <p:nvPr/>
        </p:nvSpPr>
        <p:spPr bwMode="auto">
          <a:xfrm>
            <a:off x="0" y="4457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7" name="Rectangle 25"/>
          <p:cNvSpPr>
            <a:spLocks noChangeArrowheads="1"/>
          </p:cNvSpPr>
          <p:nvPr/>
        </p:nvSpPr>
        <p:spPr bwMode="auto">
          <a:xfrm>
            <a:off x="0" y="4533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9" name="Rectangle 28"/>
          <p:cNvSpPr>
            <a:spLocks noChangeArrowheads="1"/>
          </p:cNvSpPr>
          <p:nvPr/>
        </p:nvSpPr>
        <p:spPr bwMode="auto">
          <a:xfrm>
            <a:off x="0" y="6391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0" name="Rectangle 29"/>
          <p:cNvSpPr>
            <a:spLocks noChangeArrowheads="1"/>
          </p:cNvSpPr>
          <p:nvPr/>
        </p:nvSpPr>
        <p:spPr bwMode="auto">
          <a:xfrm>
            <a:off x="0" y="8172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1" name="Rectangle 31"/>
          <p:cNvSpPr>
            <a:spLocks noChangeArrowheads="1"/>
          </p:cNvSpPr>
          <p:nvPr/>
        </p:nvSpPr>
        <p:spPr bwMode="auto">
          <a:xfrm>
            <a:off x="0" y="8248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2" name="Rectangle 33"/>
          <p:cNvSpPr>
            <a:spLocks noChangeArrowheads="1"/>
          </p:cNvSpPr>
          <p:nvPr/>
        </p:nvSpPr>
        <p:spPr bwMode="auto">
          <a:xfrm>
            <a:off x="0" y="8629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23" name="Rectangle 34"/>
          <p:cNvSpPr>
            <a:spLocks noChangeArrowheads="1"/>
          </p:cNvSpPr>
          <p:nvPr/>
        </p:nvSpPr>
        <p:spPr bwMode="auto">
          <a:xfrm>
            <a:off x="-2628800" y="90456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4" name="Rectangle 35"/>
          <p:cNvSpPr>
            <a:spLocks noChangeArrowheads="1"/>
          </p:cNvSpPr>
          <p:nvPr/>
        </p:nvSpPr>
        <p:spPr bwMode="auto">
          <a:xfrm>
            <a:off x="0" y="1188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25" name="Rectangle 37"/>
          <p:cNvSpPr>
            <a:spLocks noChangeArrowheads="1"/>
          </p:cNvSpPr>
          <p:nvPr/>
        </p:nvSpPr>
        <p:spPr bwMode="auto">
          <a:xfrm>
            <a:off x="0" y="12420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6" name="Rectangle 38"/>
          <p:cNvSpPr>
            <a:spLocks noChangeArrowheads="1"/>
          </p:cNvSpPr>
          <p:nvPr/>
        </p:nvSpPr>
        <p:spPr bwMode="auto">
          <a:xfrm>
            <a:off x="0" y="1466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7" name="Rectangle 40"/>
          <p:cNvSpPr>
            <a:spLocks noChangeArrowheads="1"/>
          </p:cNvSpPr>
          <p:nvPr/>
        </p:nvSpPr>
        <p:spPr bwMode="auto">
          <a:xfrm>
            <a:off x="0" y="14744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8" name="Rectangle 41"/>
          <p:cNvSpPr>
            <a:spLocks noChangeArrowheads="1"/>
          </p:cNvSpPr>
          <p:nvPr/>
        </p:nvSpPr>
        <p:spPr bwMode="auto">
          <a:xfrm>
            <a:off x="0" y="16525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9" name="Rectangle 43"/>
          <p:cNvSpPr>
            <a:spLocks noChangeArrowheads="1"/>
          </p:cNvSpPr>
          <p:nvPr/>
        </p:nvSpPr>
        <p:spPr bwMode="auto">
          <a:xfrm>
            <a:off x="0" y="16602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30" name="Rectangle 44"/>
          <p:cNvSpPr>
            <a:spLocks noChangeArrowheads="1"/>
          </p:cNvSpPr>
          <p:nvPr/>
        </p:nvSpPr>
        <p:spPr bwMode="auto">
          <a:xfrm>
            <a:off x="0" y="1838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31" name="Rectangle 46"/>
          <p:cNvSpPr>
            <a:spLocks noChangeArrowheads="1"/>
          </p:cNvSpPr>
          <p:nvPr/>
        </p:nvSpPr>
        <p:spPr bwMode="auto">
          <a:xfrm>
            <a:off x="0" y="184594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41" name="Text Box 13"/>
          <p:cNvSpPr txBox="1">
            <a:spLocks noChangeArrowheads="1"/>
          </p:cNvSpPr>
          <p:nvPr/>
        </p:nvSpPr>
        <p:spPr bwMode="auto">
          <a:xfrm>
            <a:off x="5181550" y="6389688"/>
            <a:ext cx="3206874" cy="279672"/>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Depósito de fertilizantes químicos sólidos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6167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8" name="Picture 6" descr="P407002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12801600"/>
            <a:ext cx="140017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P407002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5125700"/>
            <a:ext cx="18669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P407002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0" y="16983075"/>
            <a:ext cx="1866900" cy="1400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p:cNvSpPr txBox="1">
            <a:spLocks noChangeArrowheads="1"/>
          </p:cNvSpPr>
          <p:nvPr/>
        </p:nvSpPr>
        <p:spPr bwMode="auto">
          <a:xfrm>
            <a:off x="1500188" y="12488863"/>
            <a:ext cx="2990850" cy="274637"/>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Depósito de maquinarias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9" name="Text Box 5"/>
          <p:cNvSpPr txBox="1">
            <a:spLocks noChangeArrowheads="1"/>
          </p:cNvSpPr>
          <p:nvPr/>
        </p:nvSpPr>
        <p:spPr bwMode="auto">
          <a:xfrm>
            <a:off x="1652588" y="14733588"/>
            <a:ext cx="2990850" cy="274637"/>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Lavaojos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10" name="Text Box 3"/>
          <p:cNvSpPr txBox="1">
            <a:spLocks noChangeArrowheads="1"/>
          </p:cNvSpPr>
          <p:nvPr/>
        </p:nvSpPr>
        <p:spPr bwMode="auto">
          <a:xfrm>
            <a:off x="1700213" y="16635413"/>
            <a:ext cx="2990850" cy="274637"/>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Sanitarios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11" name="Text Box 1"/>
          <p:cNvSpPr txBox="1">
            <a:spLocks noChangeArrowheads="1"/>
          </p:cNvSpPr>
          <p:nvPr/>
        </p:nvSpPr>
        <p:spPr bwMode="auto">
          <a:xfrm>
            <a:off x="1576388" y="18499138"/>
            <a:ext cx="2990850" cy="274637"/>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Nuevas plantas: óptimo estado sanitario</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14" name="Rectangle 20"/>
          <p:cNvSpPr>
            <a:spLocks noChangeArrowheads="1"/>
          </p:cNvSpPr>
          <p:nvPr/>
        </p:nvSpPr>
        <p:spPr bwMode="auto">
          <a:xfrm>
            <a:off x="0" y="21431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15" name="Rectangle 22"/>
          <p:cNvSpPr>
            <a:spLocks noChangeArrowheads="1"/>
          </p:cNvSpPr>
          <p:nvPr/>
        </p:nvSpPr>
        <p:spPr bwMode="auto">
          <a:xfrm>
            <a:off x="0" y="26003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6" name="Rectangle 23"/>
          <p:cNvSpPr>
            <a:spLocks noChangeArrowheads="1"/>
          </p:cNvSpPr>
          <p:nvPr/>
        </p:nvSpPr>
        <p:spPr bwMode="auto">
          <a:xfrm>
            <a:off x="0" y="4457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7" name="Rectangle 25"/>
          <p:cNvSpPr>
            <a:spLocks noChangeArrowheads="1"/>
          </p:cNvSpPr>
          <p:nvPr/>
        </p:nvSpPr>
        <p:spPr bwMode="auto">
          <a:xfrm>
            <a:off x="0" y="4533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9" name="Rectangle 28"/>
          <p:cNvSpPr>
            <a:spLocks noChangeArrowheads="1"/>
          </p:cNvSpPr>
          <p:nvPr/>
        </p:nvSpPr>
        <p:spPr bwMode="auto">
          <a:xfrm>
            <a:off x="0" y="6391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0" name="Rectangle 29"/>
          <p:cNvSpPr>
            <a:spLocks noChangeArrowheads="1"/>
          </p:cNvSpPr>
          <p:nvPr/>
        </p:nvSpPr>
        <p:spPr bwMode="auto">
          <a:xfrm>
            <a:off x="0" y="8172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1" name="Rectangle 31"/>
          <p:cNvSpPr>
            <a:spLocks noChangeArrowheads="1"/>
          </p:cNvSpPr>
          <p:nvPr/>
        </p:nvSpPr>
        <p:spPr bwMode="auto">
          <a:xfrm>
            <a:off x="0" y="8248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2" name="Rectangle 33"/>
          <p:cNvSpPr>
            <a:spLocks noChangeArrowheads="1"/>
          </p:cNvSpPr>
          <p:nvPr/>
        </p:nvSpPr>
        <p:spPr bwMode="auto">
          <a:xfrm>
            <a:off x="0" y="8629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23" name="Rectangle 34"/>
          <p:cNvSpPr>
            <a:spLocks noChangeArrowheads="1"/>
          </p:cNvSpPr>
          <p:nvPr/>
        </p:nvSpPr>
        <p:spPr bwMode="auto">
          <a:xfrm>
            <a:off x="0" y="10487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4" name="Rectangle 35"/>
          <p:cNvSpPr>
            <a:spLocks noChangeArrowheads="1"/>
          </p:cNvSpPr>
          <p:nvPr/>
        </p:nvSpPr>
        <p:spPr bwMode="auto">
          <a:xfrm>
            <a:off x="0" y="1188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25" name="Rectangle 37"/>
          <p:cNvSpPr>
            <a:spLocks noChangeArrowheads="1"/>
          </p:cNvSpPr>
          <p:nvPr/>
        </p:nvSpPr>
        <p:spPr bwMode="auto">
          <a:xfrm>
            <a:off x="0" y="12420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6" name="Rectangle 38"/>
          <p:cNvSpPr>
            <a:spLocks noChangeArrowheads="1"/>
          </p:cNvSpPr>
          <p:nvPr/>
        </p:nvSpPr>
        <p:spPr bwMode="auto">
          <a:xfrm>
            <a:off x="0" y="1466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7" name="Rectangle 40"/>
          <p:cNvSpPr>
            <a:spLocks noChangeArrowheads="1"/>
          </p:cNvSpPr>
          <p:nvPr/>
        </p:nvSpPr>
        <p:spPr bwMode="auto">
          <a:xfrm>
            <a:off x="0" y="14744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8" name="Rectangle 41"/>
          <p:cNvSpPr>
            <a:spLocks noChangeArrowheads="1"/>
          </p:cNvSpPr>
          <p:nvPr/>
        </p:nvSpPr>
        <p:spPr bwMode="auto">
          <a:xfrm>
            <a:off x="0" y="16525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9" name="Rectangle 43"/>
          <p:cNvSpPr>
            <a:spLocks noChangeArrowheads="1"/>
          </p:cNvSpPr>
          <p:nvPr/>
        </p:nvSpPr>
        <p:spPr bwMode="auto">
          <a:xfrm>
            <a:off x="0" y="16602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30" name="Rectangle 44"/>
          <p:cNvSpPr>
            <a:spLocks noChangeArrowheads="1"/>
          </p:cNvSpPr>
          <p:nvPr/>
        </p:nvSpPr>
        <p:spPr bwMode="auto">
          <a:xfrm>
            <a:off x="0" y="1838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31" name="Rectangle 46"/>
          <p:cNvSpPr>
            <a:spLocks noChangeArrowheads="1"/>
          </p:cNvSpPr>
          <p:nvPr/>
        </p:nvSpPr>
        <p:spPr bwMode="auto">
          <a:xfrm>
            <a:off x="0" y="184594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pic>
        <p:nvPicPr>
          <p:cNvPr id="28727" name="Picture 55" descr="P407001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39552" y="260648"/>
            <a:ext cx="3168352" cy="2376264"/>
          </a:xfrm>
          <a:prstGeom prst="rect">
            <a:avLst/>
          </a:prstGeom>
          <a:noFill/>
          <a:extLst>
            <a:ext uri="{909E8E84-426E-40DD-AFC4-6F175D3DCCD1}">
              <a14:hiddenFill xmlns:a14="http://schemas.microsoft.com/office/drawing/2010/main">
                <a:solidFill>
                  <a:srgbClr val="FFFFFF"/>
                </a:solidFill>
              </a14:hiddenFill>
            </a:ext>
          </a:extLst>
        </p:spPr>
      </p:pic>
      <p:pic>
        <p:nvPicPr>
          <p:cNvPr id="28726" name="Picture 54" descr="P4070018"/>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860032" y="379693"/>
            <a:ext cx="3312368" cy="2484276"/>
          </a:xfrm>
          <a:prstGeom prst="rect">
            <a:avLst/>
          </a:prstGeom>
          <a:noFill/>
          <a:extLst>
            <a:ext uri="{909E8E84-426E-40DD-AFC4-6F175D3DCCD1}">
              <a14:hiddenFill xmlns:a14="http://schemas.microsoft.com/office/drawing/2010/main">
                <a:solidFill>
                  <a:srgbClr val="FFFFFF"/>
                </a:solidFill>
              </a14:hiddenFill>
            </a:ext>
          </a:extLst>
        </p:spPr>
      </p:pic>
      <p:pic>
        <p:nvPicPr>
          <p:cNvPr id="28724" name="Picture 52" descr="P4070021"/>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99592" y="3656057"/>
            <a:ext cx="2088232" cy="2784309"/>
          </a:xfrm>
          <a:prstGeom prst="rect">
            <a:avLst/>
          </a:prstGeom>
          <a:noFill/>
          <a:extLst>
            <a:ext uri="{909E8E84-426E-40DD-AFC4-6F175D3DCCD1}">
              <a14:hiddenFill xmlns:a14="http://schemas.microsoft.com/office/drawing/2010/main">
                <a:solidFill>
                  <a:srgbClr val="FFFFFF"/>
                </a:solidFill>
              </a14:hiddenFill>
            </a:ext>
          </a:extLst>
        </p:spPr>
      </p:pic>
      <p:pic>
        <p:nvPicPr>
          <p:cNvPr id="28722" name="Picture 50" descr="P4070022"/>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88024" y="3728065"/>
            <a:ext cx="3456384" cy="2592288"/>
          </a:xfrm>
          <a:prstGeom prst="rect">
            <a:avLst/>
          </a:prstGeom>
          <a:noFill/>
          <a:extLst>
            <a:ext uri="{909E8E84-426E-40DD-AFC4-6F175D3DCCD1}">
              <a14:hiddenFill xmlns:a14="http://schemas.microsoft.com/office/drawing/2010/main">
                <a:solidFill>
                  <a:srgbClr val="FFFFFF"/>
                </a:solidFill>
              </a14:hiddenFill>
            </a:ext>
          </a:extLst>
        </p:spPr>
      </p:pic>
      <p:sp>
        <p:nvSpPr>
          <p:cNvPr id="28672" name="Text Box 53"/>
          <p:cNvSpPr txBox="1">
            <a:spLocks noChangeArrowheads="1"/>
          </p:cNvSpPr>
          <p:nvPr/>
        </p:nvSpPr>
        <p:spPr bwMode="auto">
          <a:xfrm>
            <a:off x="4716016" y="3007985"/>
            <a:ext cx="3384376" cy="288032"/>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Depósito de maquinarias</a:t>
            </a:r>
            <a:endParaRPr kumimoji="0" lang="es-ES" altLang="es-AR" sz="1800" b="0" i="0" u="none" strike="noStrike" cap="none" normalizeH="0" baseline="0" dirty="0">
              <a:ln>
                <a:noFill/>
              </a:ln>
              <a:solidFill>
                <a:schemeClr val="tx1"/>
              </a:solidFill>
              <a:effectLst/>
              <a:latin typeface="Arial" panose="020B0604020202020204" pitchFamily="34" charset="0"/>
            </a:endParaRPr>
          </a:p>
        </p:txBody>
      </p:sp>
      <p:sp>
        <p:nvSpPr>
          <p:cNvPr id="28673" name="Text Box 51"/>
          <p:cNvSpPr txBox="1">
            <a:spLocks noChangeArrowheads="1"/>
          </p:cNvSpPr>
          <p:nvPr/>
        </p:nvSpPr>
        <p:spPr bwMode="auto">
          <a:xfrm>
            <a:off x="395536" y="6453336"/>
            <a:ext cx="2990850" cy="274637"/>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Lavaojos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28679" name="Text Box 56"/>
          <p:cNvSpPr txBox="1">
            <a:spLocks noChangeArrowheads="1"/>
          </p:cNvSpPr>
          <p:nvPr/>
        </p:nvSpPr>
        <p:spPr bwMode="auto">
          <a:xfrm>
            <a:off x="395536" y="2852936"/>
            <a:ext cx="3384376" cy="288032"/>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Clasificación de residuos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28682"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28683" name="Rectangle 59"/>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28687" name="Rectangle 61"/>
          <p:cNvSpPr>
            <a:spLocks noChangeArrowheads="1"/>
          </p:cNvSpPr>
          <p:nvPr/>
        </p:nvSpPr>
        <p:spPr bwMode="auto">
          <a:xfrm>
            <a:off x="0" y="41719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28691" name="Rectangle 64"/>
          <p:cNvSpPr>
            <a:spLocks noChangeArrowheads="1"/>
          </p:cNvSpPr>
          <p:nvPr/>
        </p:nvSpPr>
        <p:spPr bwMode="auto">
          <a:xfrm>
            <a:off x="0" y="695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8692" name="Rectangle 66"/>
          <p:cNvSpPr>
            <a:spLocks noChangeArrowheads="1"/>
          </p:cNvSpPr>
          <p:nvPr/>
        </p:nvSpPr>
        <p:spPr bwMode="auto">
          <a:xfrm>
            <a:off x="-756592" y="6629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8693" name="Rectangle 67"/>
          <p:cNvSpPr>
            <a:spLocks noChangeArrowheads="1"/>
          </p:cNvSpPr>
          <p:nvPr/>
        </p:nvSpPr>
        <p:spPr bwMode="auto">
          <a:xfrm>
            <a:off x="0" y="8810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8694" name="Rectangle 69"/>
          <p:cNvSpPr>
            <a:spLocks noChangeArrowheads="1"/>
          </p:cNvSpPr>
          <p:nvPr/>
        </p:nvSpPr>
        <p:spPr bwMode="auto">
          <a:xfrm>
            <a:off x="0" y="88868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8695" name="Rectangle 70"/>
          <p:cNvSpPr>
            <a:spLocks noChangeArrowheads="1"/>
          </p:cNvSpPr>
          <p:nvPr/>
        </p:nvSpPr>
        <p:spPr bwMode="auto">
          <a:xfrm>
            <a:off x="0" y="10668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8696" name="Rectangle 72"/>
          <p:cNvSpPr>
            <a:spLocks noChangeArrowheads="1"/>
          </p:cNvSpPr>
          <p:nvPr/>
        </p:nvSpPr>
        <p:spPr bwMode="auto">
          <a:xfrm>
            <a:off x="0" y="10744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62" name="Text Box 51"/>
          <p:cNvSpPr txBox="1">
            <a:spLocks noChangeArrowheads="1"/>
          </p:cNvSpPr>
          <p:nvPr/>
        </p:nvSpPr>
        <p:spPr bwMode="auto">
          <a:xfrm>
            <a:off x="4788024" y="6453336"/>
            <a:ext cx="3456384" cy="276999"/>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ES" altLang="es-AR" sz="1200" dirty="0">
                <a:latin typeface="Arial" panose="020B0604020202020204" pitchFamily="34" charset="0"/>
              </a:rPr>
              <a:t>Sanitarios</a:t>
            </a:r>
            <a:endParaRPr kumimoji="0" lang="es-ES" altLang="es-AR" sz="1800" b="0" i="0" u="none" strike="noStrike" cap="none" normalizeH="0" baseline="0" dirty="0">
              <a:ln>
                <a:noFill/>
              </a:ln>
              <a:solidFill>
                <a:schemeClr val="tx1"/>
              </a:solidFill>
              <a:effectLst/>
              <a:latin typeface="Arial" panose="020B0604020202020204" pitchFamily="34" charset="0"/>
            </a:endParaRPr>
          </a:p>
        </p:txBody>
      </p:sp>
      <p:pic>
        <p:nvPicPr>
          <p:cNvPr id="63" name="Picture 55" descr="P407001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39552" y="343689"/>
            <a:ext cx="3168352" cy="2376264"/>
          </a:xfrm>
          <a:prstGeom prst="rect">
            <a:avLst/>
          </a:prstGeom>
          <a:noFill/>
          <a:extLst>
            <a:ext uri="{909E8E84-426E-40DD-AFC4-6F175D3DCCD1}">
              <a14:hiddenFill xmlns:a14="http://schemas.microsoft.com/office/drawing/2010/main">
                <a:solidFill>
                  <a:srgbClr val="FFFFFF"/>
                </a:solidFill>
              </a14:hiddenFill>
            </a:ext>
          </a:extLst>
        </p:spPr>
      </p:pic>
      <p:sp>
        <p:nvSpPr>
          <p:cNvPr id="64" name="Text Box 56"/>
          <p:cNvSpPr txBox="1">
            <a:spLocks noChangeArrowheads="1"/>
          </p:cNvSpPr>
          <p:nvPr/>
        </p:nvSpPr>
        <p:spPr bwMode="auto">
          <a:xfrm>
            <a:off x="395536" y="2935977"/>
            <a:ext cx="3384376" cy="288032"/>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Clasificación de residuos</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9132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0"/>
          <p:cNvSpPr>
            <a:spLocks noChangeArrowheads="1"/>
          </p:cNvSpPr>
          <p:nvPr/>
        </p:nvSpPr>
        <p:spPr bwMode="auto">
          <a:xfrm>
            <a:off x="0" y="21431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15" name="Rectangle 22"/>
          <p:cNvSpPr>
            <a:spLocks noChangeArrowheads="1"/>
          </p:cNvSpPr>
          <p:nvPr/>
        </p:nvSpPr>
        <p:spPr bwMode="auto">
          <a:xfrm>
            <a:off x="0" y="26003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6" name="Rectangle 23"/>
          <p:cNvSpPr>
            <a:spLocks noChangeArrowheads="1"/>
          </p:cNvSpPr>
          <p:nvPr/>
        </p:nvSpPr>
        <p:spPr bwMode="auto">
          <a:xfrm>
            <a:off x="0" y="4457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7" name="Rectangle 25"/>
          <p:cNvSpPr>
            <a:spLocks noChangeArrowheads="1"/>
          </p:cNvSpPr>
          <p:nvPr/>
        </p:nvSpPr>
        <p:spPr bwMode="auto">
          <a:xfrm>
            <a:off x="0" y="4533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8" name="Rectangle 26"/>
          <p:cNvSpPr>
            <a:spLocks noChangeArrowheads="1"/>
          </p:cNvSpPr>
          <p:nvPr/>
        </p:nvSpPr>
        <p:spPr bwMode="auto">
          <a:xfrm>
            <a:off x="0" y="6315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9" name="Rectangle 28"/>
          <p:cNvSpPr>
            <a:spLocks noChangeArrowheads="1"/>
          </p:cNvSpPr>
          <p:nvPr/>
        </p:nvSpPr>
        <p:spPr bwMode="auto">
          <a:xfrm>
            <a:off x="0" y="6391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0" name="Rectangle 29"/>
          <p:cNvSpPr>
            <a:spLocks noChangeArrowheads="1"/>
          </p:cNvSpPr>
          <p:nvPr/>
        </p:nvSpPr>
        <p:spPr bwMode="auto">
          <a:xfrm>
            <a:off x="0" y="8172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1" name="Rectangle 31"/>
          <p:cNvSpPr>
            <a:spLocks noChangeArrowheads="1"/>
          </p:cNvSpPr>
          <p:nvPr/>
        </p:nvSpPr>
        <p:spPr bwMode="auto">
          <a:xfrm>
            <a:off x="0" y="8248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2" name="Rectangle 33"/>
          <p:cNvSpPr>
            <a:spLocks noChangeArrowheads="1"/>
          </p:cNvSpPr>
          <p:nvPr/>
        </p:nvSpPr>
        <p:spPr bwMode="auto">
          <a:xfrm>
            <a:off x="0" y="8629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23" name="Rectangle 34"/>
          <p:cNvSpPr>
            <a:spLocks noChangeArrowheads="1"/>
          </p:cNvSpPr>
          <p:nvPr/>
        </p:nvSpPr>
        <p:spPr bwMode="auto">
          <a:xfrm>
            <a:off x="0" y="10487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4" name="Rectangle 35"/>
          <p:cNvSpPr>
            <a:spLocks noChangeArrowheads="1"/>
          </p:cNvSpPr>
          <p:nvPr/>
        </p:nvSpPr>
        <p:spPr bwMode="auto">
          <a:xfrm>
            <a:off x="0" y="1188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25" name="Rectangle 37"/>
          <p:cNvSpPr>
            <a:spLocks noChangeArrowheads="1"/>
          </p:cNvSpPr>
          <p:nvPr/>
        </p:nvSpPr>
        <p:spPr bwMode="auto">
          <a:xfrm>
            <a:off x="0" y="12420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6" name="Rectangle 38"/>
          <p:cNvSpPr>
            <a:spLocks noChangeArrowheads="1"/>
          </p:cNvSpPr>
          <p:nvPr/>
        </p:nvSpPr>
        <p:spPr bwMode="auto">
          <a:xfrm>
            <a:off x="0" y="1466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7" name="Rectangle 40"/>
          <p:cNvSpPr>
            <a:spLocks noChangeArrowheads="1"/>
          </p:cNvSpPr>
          <p:nvPr/>
        </p:nvSpPr>
        <p:spPr bwMode="auto">
          <a:xfrm>
            <a:off x="0" y="147447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AR" altLang="es-AR" sz="1800" b="0" i="0" u="none" strike="noStrike" cap="none" normalizeH="0" baseline="0">
                <a:ln>
                  <a:noFill/>
                </a:ln>
                <a:solidFill>
                  <a:schemeClr val="tx1"/>
                </a:solidFill>
                <a:effectLst/>
                <a:latin typeface="Arial" panose="020B0604020202020204" pitchFamily="34" charset="0"/>
              </a:rPr>
            </a:b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8" name="Rectangle 41"/>
          <p:cNvSpPr>
            <a:spLocks noChangeArrowheads="1"/>
          </p:cNvSpPr>
          <p:nvPr/>
        </p:nvSpPr>
        <p:spPr bwMode="auto">
          <a:xfrm>
            <a:off x="0" y="16525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30" name="Rectangle 44"/>
          <p:cNvSpPr>
            <a:spLocks noChangeArrowheads="1"/>
          </p:cNvSpPr>
          <p:nvPr/>
        </p:nvSpPr>
        <p:spPr bwMode="auto">
          <a:xfrm>
            <a:off x="0" y="1838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31" name="Rectangle 46"/>
          <p:cNvSpPr>
            <a:spLocks noChangeArrowheads="1"/>
          </p:cNvSpPr>
          <p:nvPr/>
        </p:nvSpPr>
        <p:spPr bwMode="auto">
          <a:xfrm>
            <a:off x="0" y="184594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pic>
        <p:nvPicPr>
          <p:cNvPr id="27696" name="Picture 48" descr="P407002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23728" y="1052736"/>
            <a:ext cx="4320480" cy="3240360"/>
          </a:xfrm>
          <a:prstGeom prst="rect">
            <a:avLst/>
          </a:prstGeom>
          <a:noFill/>
          <a:extLst>
            <a:ext uri="{909E8E84-426E-40DD-AFC4-6F175D3DCCD1}">
              <a14:hiddenFill xmlns:a14="http://schemas.microsoft.com/office/drawing/2010/main">
                <a:solidFill>
                  <a:srgbClr val="FFFFFF"/>
                </a:solidFill>
              </a14:hiddenFill>
            </a:ext>
          </a:extLst>
        </p:spPr>
      </p:pic>
      <p:sp>
        <p:nvSpPr>
          <p:cNvPr id="27648" name="Text Box 47"/>
          <p:cNvSpPr txBox="1">
            <a:spLocks noChangeArrowheads="1"/>
          </p:cNvSpPr>
          <p:nvPr/>
        </p:nvSpPr>
        <p:spPr bwMode="auto">
          <a:xfrm>
            <a:off x="2051720" y="4581129"/>
            <a:ext cx="4536504" cy="276999"/>
          </a:xfrm>
          <a:prstGeom prst="rect">
            <a:avLst/>
          </a:prstGeom>
          <a:gradFill rotWithShape="0">
            <a:gsLst>
              <a:gs pos="0">
                <a:srgbClr val="FFFFFF"/>
              </a:gs>
              <a:gs pos="100000">
                <a:srgbClr val="CCC0D9"/>
              </a:gs>
            </a:gsLst>
            <a:lin ang="5400000" scaled="1"/>
          </a:gradFill>
          <a:ln w="12700">
            <a:solidFill>
              <a:srgbClr val="B2A1C7"/>
            </a:solidFill>
            <a:miter lim="800000"/>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Nuevas plantas: óptimo estado sanitario</a:t>
            </a:r>
            <a:endParaRPr kumimoji="0" lang="es-ES" altLang="es-AR" sz="1800" b="0" i="0" u="none" strike="noStrike" cap="none" normalizeH="0" baseline="0" dirty="0">
              <a:ln>
                <a:noFill/>
              </a:ln>
              <a:solidFill>
                <a:schemeClr val="tx1"/>
              </a:solidFill>
              <a:effectLst/>
              <a:latin typeface="Arial" panose="020B0604020202020204" pitchFamily="34" charset="0"/>
            </a:endParaRPr>
          </a:p>
        </p:txBody>
      </p:sp>
      <p:sp>
        <p:nvSpPr>
          <p:cNvPr id="27649" name="Rectangle 4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27651" name="Rectangle 50"/>
          <p:cNvSpPr>
            <a:spLocks noChangeArrowheads="1"/>
          </p:cNvSpPr>
          <p:nvPr/>
        </p:nvSpPr>
        <p:spPr bwMode="auto">
          <a:xfrm>
            <a:off x="0" y="1857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
        <p:nvSpPr>
          <p:cNvPr id="27653" name="Rectangle 52"/>
          <p:cNvSpPr>
            <a:spLocks noChangeArrowheads="1"/>
          </p:cNvSpPr>
          <p:nvPr/>
        </p:nvSpPr>
        <p:spPr bwMode="auto">
          <a:xfrm>
            <a:off x="0" y="23907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spTree>
    <p:extLst>
      <p:ext uri="{BB962C8B-B14F-4D97-AF65-F5344CB8AC3E}">
        <p14:creationId xmlns:p14="http://schemas.microsoft.com/office/powerpoint/2010/main" val="2980963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latin typeface="+mn-lt"/>
              </a:rPr>
              <a:t>Actividad (30 min)</a:t>
            </a:r>
          </a:p>
        </p:txBody>
      </p:sp>
      <p:sp>
        <p:nvSpPr>
          <p:cNvPr id="3" name="Marcador de contenido 2"/>
          <p:cNvSpPr>
            <a:spLocks noGrp="1"/>
          </p:cNvSpPr>
          <p:nvPr>
            <p:ph idx="1"/>
          </p:nvPr>
        </p:nvSpPr>
        <p:spPr>
          <a:xfrm>
            <a:off x="628650" y="1825625"/>
            <a:ext cx="7886700" cy="3187551"/>
          </a:xfrm>
        </p:spPr>
        <p:txBody>
          <a:bodyPr/>
          <a:lstStyle/>
          <a:p>
            <a:r>
              <a:rPr lang="es-AR" dirty="0"/>
              <a:t>En base a la información recibida, qué contenido mínimo debería tener un </a:t>
            </a:r>
            <a:r>
              <a:rPr lang="es-AR" dirty="0" err="1"/>
              <a:t>check</a:t>
            </a:r>
            <a:r>
              <a:rPr lang="es-AR" dirty="0"/>
              <a:t> </a:t>
            </a:r>
            <a:r>
              <a:rPr lang="es-AR" dirty="0" err="1"/>
              <a:t>list</a:t>
            </a:r>
            <a:r>
              <a:rPr lang="es-AR" dirty="0"/>
              <a:t> de auditoria en Empaque para auditar peligros originados en fincas? 15 min</a:t>
            </a:r>
          </a:p>
          <a:p>
            <a:r>
              <a:rPr lang="es-AR" dirty="0"/>
              <a:t>Compartir 15 min</a:t>
            </a:r>
          </a:p>
          <a:p>
            <a:endParaRPr lang="es-AR" dirty="0"/>
          </a:p>
        </p:txBody>
      </p:sp>
    </p:spTree>
    <p:extLst>
      <p:ext uri="{BB962C8B-B14F-4D97-AF65-F5344CB8AC3E}">
        <p14:creationId xmlns:p14="http://schemas.microsoft.com/office/powerpoint/2010/main" val="2633684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88639"/>
            <a:ext cx="7831782" cy="432011"/>
          </a:xfrm>
        </p:spPr>
        <p:txBody>
          <a:bodyPr>
            <a:noAutofit/>
          </a:bodyPr>
          <a:lstStyle/>
          <a:p>
            <a:r>
              <a:rPr lang="es-AR" sz="3600" dirty="0" err="1">
                <a:latin typeface="+mn-lt"/>
              </a:rPr>
              <a:t>Check</a:t>
            </a:r>
            <a:r>
              <a:rPr lang="es-AR" sz="3600" dirty="0">
                <a:latin typeface="+mn-lt"/>
              </a:rPr>
              <a:t> </a:t>
            </a:r>
            <a:r>
              <a:rPr lang="es-AR" sz="3600" dirty="0" err="1">
                <a:latin typeface="+mn-lt"/>
              </a:rPr>
              <a:t>list</a:t>
            </a:r>
            <a:r>
              <a:rPr lang="es-AR" sz="3600" dirty="0">
                <a:latin typeface="+mn-lt"/>
              </a:rPr>
              <a:t> Fincas</a:t>
            </a:r>
          </a:p>
        </p:txBody>
      </p:sp>
      <p:graphicFrame>
        <p:nvGraphicFramePr>
          <p:cNvPr id="3" name="Tabla 2"/>
          <p:cNvGraphicFramePr>
            <a:graphicFrameLocks noGrp="1"/>
          </p:cNvGraphicFramePr>
          <p:nvPr>
            <p:extLst>
              <p:ext uri="{D42A27DB-BD31-4B8C-83A1-F6EECF244321}">
                <p14:modId xmlns:p14="http://schemas.microsoft.com/office/powerpoint/2010/main" val="1486808976"/>
              </p:ext>
            </p:extLst>
          </p:nvPr>
        </p:nvGraphicFramePr>
        <p:xfrm>
          <a:off x="827585" y="620688"/>
          <a:ext cx="7416823" cy="6023578"/>
        </p:xfrm>
        <a:graphic>
          <a:graphicData uri="http://schemas.openxmlformats.org/drawingml/2006/table">
            <a:tbl>
              <a:tblPr/>
              <a:tblGrid>
                <a:gridCol w="5030095">
                  <a:extLst>
                    <a:ext uri="{9D8B030D-6E8A-4147-A177-3AD203B41FA5}">
                      <a16:colId xmlns:a16="http://schemas.microsoft.com/office/drawing/2014/main" val="3362123101"/>
                    </a:ext>
                  </a:extLst>
                </a:gridCol>
                <a:gridCol w="590266">
                  <a:extLst>
                    <a:ext uri="{9D8B030D-6E8A-4147-A177-3AD203B41FA5}">
                      <a16:colId xmlns:a16="http://schemas.microsoft.com/office/drawing/2014/main" val="1077954756"/>
                    </a:ext>
                  </a:extLst>
                </a:gridCol>
                <a:gridCol w="1796462">
                  <a:extLst>
                    <a:ext uri="{9D8B030D-6E8A-4147-A177-3AD203B41FA5}">
                      <a16:colId xmlns:a16="http://schemas.microsoft.com/office/drawing/2014/main" val="3676207061"/>
                    </a:ext>
                  </a:extLst>
                </a:gridCol>
              </a:tblGrid>
              <a:tr h="178929">
                <a:tc>
                  <a:txBody>
                    <a:bodyPr/>
                    <a:lstStyle/>
                    <a:p>
                      <a:pPr algn="just" fontAlgn="ctr"/>
                      <a:r>
                        <a:rPr lang="es-AR" sz="1200" b="1" i="0" u="none" strike="noStrike">
                          <a:solidFill>
                            <a:srgbClr val="FFFFFF"/>
                          </a:solidFill>
                          <a:effectLst/>
                          <a:latin typeface="Calibri" panose="020F0502020204030204" pitchFamily="34" charset="0"/>
                        </a:rPr>
                        <a:t>Peligros químicos: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just" fontAlgn="ctr"/>
                      <a:r>
                        <a:rPr lang="es-AR" sz="1200" b="1" i="0" u="none" strike="noStrike">
                          <a:solidFill>
                            <a:srgbClr val="FFFFFF"/>
                          </a:solidFill>
                          <a:effectLst/>
                          <a:latin typeface="Calibri" panose="020F0502020204030204" pitchFamily="34" charset="0"/>
                        </a:rPr>
                        <a:t>SI/NO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just" fontAlgn="ctr"/>
                      <a:r>
                        <a:rPr lang="es-AR" sz="1200" b="1" i="0" u="none" strike="noStrike">
                          <a:solidFill>
                            <a:srgbClr val="FFFFFF"/>
                          </a:solidFill>
                          <a:effectLst/>
                          <a:latin typeface="Calibri" panose="020F0502020204030204" pitchFamily="34" charset="0"/>
                        </a:rPr>
                        <a:t>Evidencia/Obs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560431827"/>
                  </a:ext>
                </a:extLst>
              </a:tr>
              <a:tr h="178929">
                <a:tc>
                  <a:txBody>
                    <a:bodyPr/>
                    <a:lstStyle/>
                    <a:p>
                      <a:pPr algn="l" fontAlgn="ctr"/>
                      <a:r>
                        <a:rPr lang="es-ES" sz="1200" b="0" i="0" u="none" strike="noStrike">
                          <a:solidFill>
                            <a:srgbClr val="000000"/>
                          </a:solidFill>
                          <a:effectLst/>
                          <a:latin typeface="Calibri" panose="020F0502020204030204" pitchFamily="34" charset="0"/>
                        </a:rPr>
                        <a:t>¿Posee registros de aplicación de plaguicidas y fertilizantes?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543056"/>
                  </a:ext>
                </a:extLst>
              </a:tr>
              <a:tr h="357857">
                <a:tc>
                  <a:txBody>
                    <a:bodyPr/>
                    <a:lstStyle/>
                    <a:p>
                      <a:pPr algn="l" fontAlgn="ctr"/>
                      <a:r>
                        <a:rPr lang="es-ES" sz="1200" b="0" i="0" u="none" strike="noStrike">
                          <a:solidFill>
                            <a:srgbClr val="000000"/>
                          </a:solidFill>
                          <a:effectLst/>
                          <a:latin typeface="Calibri" panose="020F0502020204030204" pitchFamily="34" charset="0"/>
                        </a:rPr>
                        <a:t>Se registra la fecha de aplicación, periodo de carencia y fecha de la primera cosecha?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540358"/>
                  </a:ext>
                </a:extLst>
              </a:tr>
              <a:tr h="357857">
                <a:tc>
                  <a:txBody>
                    <a:bodyPr/>
                    <a:lstStyle/>
                    <a:p>
                      <a:pPr algn="l" fontAlgn="ctr"/>
                      <a:r>
                        <a:rPr lang="es-ES" sz="1200" b="0" i="0" u="none" strike="noStrike">
                          <a:solidFill>
                            <a:srgbClr val="000000"/>
                          </a:solidFill>
                          <a:effectLst/>
                          <a:latin typeface="Calibri" panose="020F0502020204030204" pitchFamily="34" charset="0"/>
                        </a:rPr>
                        <a:t>Existen registros de aplicación de fertilizantes y pesticidas donde figure la cantidad aplicada (ej Dosis y L/ha aplicados)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3650559"/>
                  </a:ext>
                </a:extLst>
              </a:tr>
              <a:tr h="357857">
                <a:tc>
                  <a:txBody>
                    <a:bodyPr/>
                    <a:lstStyle/>
                    <a:p>
                      <a:pPr algn="l" fontAlgn="ctr"/>
                      <a:r>
                        <a:rPr lang="es-ES" sz="1200" b="0" i="0" u="none" strike="noStrike">
                          <a:solidFill>
                            <a:srgbClr val="000000"/>
                          </a:solidFill>
                          <a:effectLst/>
                          <a:latin typeface="Calibri" panose="020F0502020204030204" pitchFamily="34" charset="0"/>
                        </a:rPr>
                        <a:t>Existen ordenes de trabajo para la aplcacion de fertilizantes y plaguicidas otorgadas por un Ing Agrónomo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6636222"/>
                  </a:ext>
                </a:extLst>
              </a:tr>
              <a:tr h="357857">
                <a:tc>
                  <a:txBody>
                    <a:bodyPr/>
                    <a:lstStyle/>
                    <a:p>
                      <a:pPr algn="l" fontAlgn="ctr"/>
                      <a:r>
                        <a:rPr lang="es-ES" sz="1200" b="0" i="0" u="none" strike="noStrike">
                          <a:solidFill>
                            <a:srgbClr val="000000"/>
                          </a:solidFill>
                          <a:effectLst/>
                          <a:latin typeface="Calibri" panose="020F0502020204030204" pitchFamily="34" charset="0"/>
                        </a:rPr>
                        <a:t>Se retiran los envases vacios de pesticidas según legislacion de Mendoza (Programa Agrolimpio de Iscamen)</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2053968"/>
                  </a:ext>
                </a:extLst>
              </a:tr>
              <a:tr h="357857">
                <a:tc>
                  <a:txBody>
                    <a:bodyPr/>
                    <a:lstStyle/>
                    <a:p>
                      <a:pPr algn="l" fontAlgn="ctr"/>
                      <a:r>
                        <a:rPr lang="es-ES" sz="1200" b="0" i="0" u="none" strike="noStrike">
                          <a:solidFill>
                            <a:srgbClr val="000000"/>
                          </a:solidFill>
                          <a:effectLst/>
                          <a:latin typeface="Calibri" panose="020F0502020204030204" pitchFamily="34" charset="0"/>
                        </a:rPr>
                        <a:t>Existen registros anuales de calibración de la maquinaria de aplicación de plaguicidas?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2321742"/>
                  </a:ext>
                </a:extLst>
              </a:tr>
              <a:tr h="178929">
                <a:tc>
                  <a:txBody>
                    <a:bodyPr/>
                    <a:lstStyle/>
                    <a:p>
                      <a:pPr algn="l" fontAlgn="ctr"/>
                      <a:r>
                        <a:rPr lang="es-ES" sz="1200" b="0" i="0" u="none" strike="noStrike">
                          <a:solidFill>
                            <a:srgbClr val="000000"/>
                          </a:solidFill>
                          <a:effectLst/>
                          <a:latin typeface="Calibri" panose="020F0502020204030204" pitchFamily="34" charset="0"/>
                        </a:rPr>
                        <a:t>Existe algún análisis del suelo (ej N-P-K- Me pesados) en el último año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919593"/>
                  </a:ext>
                </a:extLst>
              </a:tr>
              <a:tr h="178929">
                <a:tc>
                  <a:txBody>
                    <a:bodyPr/>
                    <a:lstStyle/>
                    <a:p>
                      <a:pPr algn="l" fontAlgn="ctr"/>
                      <a:r>
                        <a:rPr lang="es-ES" sz="1200" b="0" i="0" u="none" strike="noStrike">
                          <a:solidFill>
                            <a:srgbClr val="000000"/>
                          </a:solidFill>
                          <a:effectLst/>
                          <a:latin typeface="Calibri" panose="020F0502020204030204" pitchFamily="34" charset="0"/>
                        </a:rPr>
                        <a:t>¿Cuenta con Listado de Productos Fitosanitarios prohibidos?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767939"/>
                  </a:ext>
                </a:extLst>
              </a:tr>
              <a:tr h="178929">
                <a:tc>
                  <a:txBody>
                    <a:bodyPr/>
                    <a:lstStyle/>
                    <a:p>
                      <a:pPr algn="l" fontAlgn="ctr"/>
                      <a:r>
                        <a:rPr lang="es-ES" sz="1200" b="0" i="0" u="none" strike="noStrike">
                          <a:solidFill>
                            <a:srgbClr val="000000"/>
                          </a:solidFill>
                          <a:effectLst/>
                          <a:latin typeface="Calibri" panose="020F0502020204030204" pitchFamily="34" charset="0"/>
                        </a:rPr>
                        <a:t>Cuenta con Listado de LMR para Productos Fitosanitarios para Argentina?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6595016"/>
                  </a:ext>
                </a:extLst>
              </a:tr>
              <a:tr h="357857">
                <a:tc>
                  <a:txBody>
                    <a:bodyPr/>
                    <a:lstStyle/>
                    <a:p>
                      <a:pPr algn="l" fontAlgn="ctr"/>
                      <a:r>
                        <a:rPr lang="es-AR" sz="1200" b="0" i="0" u="none" strike="noStrike">
                          <a:solidFill>
                            <a:srgbClr val="000000"/>
                          </a:solidFill>
                          <a:effectLst/>
                          <a:latin typeface="Calibri" panose="020F0502020204030204" pitchFamily="34" charset="0"/>
                        </a:rPr>
                        <a:t>Cuenta con Listado de LMR para Productos Fitosanitarios paralos paises de destino?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794998"/>
                  </a:ext>
                </a:extLst>
              </a:tr>
              <a:tr h="178929">
                <a:tc>
                  <a:txBody>
                    <a:bodyPr/>
                    <a:lstStyle/>
                    <a:p>
                      <a:pPr algn="l" fontAlgn="ctr"/>
                      <a:r>
                        <a:rPr lang="es-ES" sz="1200" b="0" i="0" u="none" strike="noStrike">
                          <a:solidFill>
                            <a:srgbClr val="000000"/>
                          </a:solidFill>
                          <a:effectLst/>
                          <a:latin typeface="Calibri" panose="020F0502020204030204" pitchFamily="34" charset="0"/>
                        </a:rPr>
                        <a:t>Cuenta con registros de capacitación de Uso de Agroquimicos?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429628"/>
                  </a:ext>
                </a:extLst>
              </a:tr>
              <a:tr h="178929">
                <a:tc>
                  <a:txBody>
                    <a:bodyPr/>
                    <a:lstStyle/>
                    <a:p>
                      <a:pPr algn="l" fontAlgn="ctr"/>
                      <a:r>
                        <a:rPr lang="es-ES" sz="1200" b="0" i="0" u="none" strike="noStrike">
                          <a:solidFill>
                            <a:srgbClr val="000000"/>
                          </a:solidFill>
                          <a:effectLst/>
                          <a:latin typeface="Calibri" panose="020F0502020204030204" pitchFamily="34" charset="0"/>
                        </a:rPr>
                        <a:t>Cuenta con registro de identificación del personal</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6407113"/>
                  </a:ext>
                </a:extLst>
              </a:tr>
              <a:tr h="178929">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3268612"/>
                  </a:ext>
                </a:extLst>
              </a:tr>
              <a:tr h="178929">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830794"/>
                  </a:ext>
                </a:extLst>
              </a:tr>
              <a:tr h="178929">
                <a:tc>
                  <a:txBody>
                    <a:bodyPr/>
                    <a:lstStyle/>
                    <a:p>
                      <a:pPr algn="just" fontAlgn="ctr"/>
                      <a:r>
                        <a:rPr lang="es-AR" sz="1200" b="1" i="0" u="none" strike="noStrike">
                          <a:solidFill>
                            <a:srgbClr val="FFFFFF"/>
                          </a:solidFill>
                          <a:effectLst/>
                          <a:latin typeface="Calibri" panose="020F0502020204030204" pitchFamily="34" charset="0"/>
                        </a:rPr>
                        <a:t>Peligros Físicos: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just" fontAlgn="ctr"/>
                      <a:r>
                        <a:rPr lang="es-AR" sz="1200" b="1" i="0" u="none" strike="noStrike">
                          <a:solidFill>
                            <a:srgbClr val="FFFFFF"/>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just" fontAlgn="ctr"/>
                      <a:r>
                        <a:rPr lang="es-AR" sz="1200" b="1" i="0" u="none" strike="noStrike">
                          <a:solidFill>
                            <a:srgbClr val="FFFFFF"/>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1014771148"/>
                  </a:ext>
                </a:extLst>
              </a:tr>
              <a:tr h="178929">
                <a:tc>
                  <a:txBody>
                    <a:bodyPr/>
                    <a:lstStyle/>
                    <a:p>
                      <a:pPr algn="l" fontAlgn="ctr"/>
                      <a:r>
                        <a:rPr lang="es-ES" sz="1200" b="0" i="0" u="none" strike="noStrike">
                          <a:solidFill>
                            <a:srgbClr val="000000"/>
                          </a:solidFill>
                          <a:effectLst/>
                          <a:latin typeface="Calibri" panose="020F0502020204030204" pitchFamily="34" charset="0"/>
                        </a:rPr>
                        <a:t>¿El personal de cosecha cuenta con instrucciones básicas de higiene? (registro)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7468865"/>
                  </a:ext>
                </a:extLst>
              </a:tr>
              <a:tr h="178929">
                <a:tc>
                  <a:txBody>
                    <a:bodyPr/>
                    <a:lstStyle/>
                    <a:p>
                      <a:pPr algn="l" fontAlgn="ctr"/>
                      <a:r>
                        <a:rPr lang="es-ES" sz="1200" b="0" i="0" u="none" strike="noStrike">
                          <a:solidFill>
                            <a:srgbClr val="000000"/>
                          </a:solidFill>
                          <a:effectLst/>
                          <a:latin typeface="Calibri" panose="020F0502020204030204" pitchFamily="34" charset="0"/>
                        </a:rPr>
                        <a:t>Existen registros del lavado del transporte</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4496863"/>
                  </a:ext>
                </a:extLst>
              </a:tr>
              <a:tr h="178929">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0791948"/>
                  </a:ext>
                </a:extLst>
              </a:tr>
              <a:tr h="178929">
                <a:tc>
                  <a:txBody>
                    <a:bodyPr/>
                    <a:lstStyle/>
                    <a:p>
                      <a:pPr algn="l" fontAlgn="ctr"/>
                      <a:r>
                        <a:rPr lang="es-AR" sz="1200" b="0" i="0" u="none" strike="noStrike" dirty="0">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0828818"/>
                  </a:ext>
                </a:extLst>
              </a:tr>
              <a:tr h="178929">
                <a:tc>
                  <a:txBody>
                    <a:bodyPr/>
                    <a:lstStyle/>
                    <a:p>
                      <a:pPr algn="just" fontAlgn="ctr"/>
                      <a:r>
                        <a:rPr lang="es-AR" sz="1200" b="1" i="0" u="none" strike="noStrike">
                          <a:solidFill>
                            <a:srgbClr val="FFFFFF"/>
                          </a:solidFill>
                          <a:effectLst/>
                          <a:latin typeface="Calibri" panose="020F0502020204030204" pitchFamily="34" charset="0"/>
                        </a:rPr>
                        <a:t>Peligros Biológicos: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just" fontAlgn="ctr"/>
                      <a:r>
                        <a:rPr lang="es-AR" sz="1200" b="1" i="0" u="none" strike="noStrike">
                          <a:solidFill>
                            <a:srgbClr val="FFFFFF"/>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just" fontAlgn="ctr"/>
                      <a:r>
                        <a:rPr lang="es-AR" sz="1200" b="1" i="0" u="none" strike="noStrike">
                          <a:solidFill>
                            <a:srgbClr val="FFFFFF"/>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2517745679"/>
                  </a:ext>
                </a:extLst>
              </a:tr>
              <a:tr h="178929">
                <a:tc>
                  <a:txBody>
                    <a:bodyPr/>
                    <a:lstStyle/>
                    <a:p>
                      <a:pPr algn="l" fontAlgn="ctr"/>
                      <a:r>
                        <a:rPr lang="es-ES" sz="1200" b="0" i="0" u="none" strike="noStrike">
                          <a:solidFill>
                            <a:srgbClr val="000000"/>
                          </a:solidFill>
                          <a:effectLst/>
                          <a:latin typeface="Calibri" panose="020F0502020204030204" pitchFamily="34" charset="0"/>
                        </a:rPr>
                        <a:t>El personal de cosecha cuenta con instrucciones básicas de higiene? (registro)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4031571"/>
                  </a:ext>
                </a:extLst>
              </a:tr>
              <a:tr h="178929">
                <a:tc>
                  <a:txBody>
                    <a:bodyPr/>
                    <a:lstStyle/>
                    <a:p>
                      <a:pPr algn="l" fontAlgn="ctr"/>
                      <a:r>
                        <a:rPr lang="es-ES" sz="1200" b="0" i="0" u="none" strike="noStrike">
                          <a:solidFill>
                            <a:srgbClr val="000000"/>
                          </a:solidFill>
                          <a:effectLst/>
                          <a:latin typeface="Calibri" panose="020F0502020204030204" pitchFamily="34" charset="0"/>
                        </a:rPr>
                        <a:t>Existen registros del lavado del transporte</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408856"/>
                  </a:ext>
                </a:extLst>
              </a:tr>
              <a:tr h="178929">
                <a:tc>
                  <a:txBody>
                    <a:bodyPr/>
                    <a:lstStyle/>
                    <a:p>
                      <a:pPr algn="l" fontAlgn="ctr"/>
                      <a:r>
                        <a:rPr lang="es-ES" sz="1200" b="0" i="0" u="none" strike="noStrike">
                          <a:solidFill>
                            <a:srgbClr val="000000"/>
                          </a:solidFill>
                          <a:effectLst/>
                          <a:latin typeface="Calibri" panose="020F0502020204030204" pitchFamily="34" charset="0"/>
                        </a:rPr>
                        <a:t>Cuenta con Registros de lavado de elementos de cosecha? (bines, canastos)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0425700"/>
                  </a:ext>
                </a:extLst>
              </a:tr>
              <a:tr h="178929">
                <a:tc>
                  <a:txBody>
                    <a:bodyPr/>
                    <a:lstStyle/>
                    <a:p>
                      <a:pPr algn="l"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AR" sz="1200" b="0" i="0" u="none" strike="noStrike">
                          <a:solidFill>
                            <a:srgbClr val="000000"/>
                          </a:solidFill>
                          <a:effectLst/>
                          <a:latin typeface="Calibri" panose="020F0502020204030204" pitchFamily="34" charset="0"/>
                        </a:rPr>
                        <a:t> </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AR" sz="1200" b="0" i="0" u="none" strike="noStrike">
                          <a:solidFill>
                            <a:srgbClr val="000000"/>
                          </a:solidFill>
                          <a:effectLst/>
                          <a:latin typeface="Calibri" panose="020F0502020204030204" pitchFamily="34" charset="0"/>
                        </a:rPr>
                        <a:t> </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0271598"/>
                  </a:ext>
                </a:extLst>
              </a:tr>
              <a:tr h="178929">
                <a:tc>
                  <a:txBody>
                    <a:bodyPr/>
                    <a:lstStyle/>
                    <a:p>
                      <a:pPr algn="l" fontAlgn="b"/>
                      <a:r>
                        <a:rPr lang="es-AR" sz="1200" b="0" i="0" u="none" strike="noStrike" dirty="0">
                          <a:solidFill>
                            <a:srgbClr val="000000"/>
                          </a:solidFill>
                          <a:effectLst/>
                          <a:latin typeface="Calibri" panose="020F0502020204030204" pitchFamily="34" charset="0"/>
                        </a:rPr>
                        <a:t> </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AR" sz="1200" b="0" i="0" u="none" strike="noStrike">
                          <a:solidFill>
                            <a:srgbClr val="000000"/>
                          </a:solidFill>
                          <a:effectLst/>
                          <a:latin typeface="Calibri" panose="020F0502020204030204" pitchFamily="34" charset="0"/>
                        </a:rPr>
                        <a:t> </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AR" sz="1200" b="0" i="0" u="none" strike="noStrike" dirty="0">
                          <a:solidFill>
                            <a:srgbClr val="000000"/>
                          </a:solidFill>
                          <a:effectLst/>
                          <a:latin typeface="Calibri" panose="020F0502020204030204" pitchFamily="34" charset="0"/>
                        </a:rPr>
                        <a:t> </a:t>
                      </a:r>
                    </a:p>
                  </a:txBody>
                  <a:tcPr marL="6593" marR="6593" marT="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273967"/>
                  </a:ext>
                </a:extLst>
              </a:tr>
            </a:tbl>
          </a:graphicData>
        </a:graphic>
      </p:graphicFrame>
    </p:spTree>
    <p:extLst>
      <p:ext uri="{BB962C8B-B14F-4D97-AF65-F5344CB8AC3E}">
        <p14:creationId xmlns:p14="http://schemas.microsoft.com/office/powerpoint/2010/main" val="331569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br>
              <a:rPr lang="es-AR" dirty="0"/>
            </a:br>
            <a:endParaRPr lang="es-AR" dirty="0"/>
          </a:p>
        </p:txBody>
      </p:sp>
      <p:grpSp>
        <p:nvGrpSpPr>
          <p:cNvPr id="4" name="Grupo 3"/>
          <p:cNvGrpSpPr/>
          <p:nvPr/>
        </p:nvGrpSpPr>
        <p:grpSpPr>
          <a:xfrm>
            <a:off x="107504" y="620688"/>
            <a:ext cx="4680520" cy="864096"/>
            <a:chOff x="1715" y="1209734"/>
            <a:chExt cx="1097693" cy="1612979"/>
          </a:xfrm>
        </p:grpSpPr>
        <p:sp>
          <p:nvSpPr>
            <p:cNvPr id="5" name="Rectángulo redondeado 4"/>
            <p:cNvSpPr/>
            <p:nvPr/>
          </p:nvSpPr>
          <p:spPr>
            <a:xfrm>
              <a:off x="1715" y="1209734"/>
              <a:ext cx="1097693" cy="161297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CuadroTexto 5"/>
            <p:cNvSpPr txBox="1"/>
            <p:nvPr/>
          </p:nvSpPr>
          <p:spPr>
            <a:xfrm>
              <a:off x="55300" y="1263320"/>
              <a:ext cx="990523" cy="15058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3200" dirty="0"/>
                <a:t>Empaque</a:t>
              </a:r>
              <a:r>
                <a:rPr lang="es-ES" sz="3200" kern="1200" dirty="0"/>
                <a:t> </a:t>
              </a:r>
            </a:p>
          </p:txBody>
        </p:sp>
      </p:grpSp>
      <p:sp>
        <p:nvSpPr>
          <p:cNvPr id="3" name="Rectangle 64"/>
          <p:cNvSpPr>
            <a:spLocks noChangeArrowheads="1"/>
          </p:cNvSpPr>
          <p:nvPr/>
        </p:nvSpPr>
        <p:spPr bwMode="auto">
          <a:xfrm>
            <a:off x="683568" y="320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grpSp>
        <p:nvGrpSpPr>
          <p:cNvPr id="7" name="Group 1"/>
          <p:cNvGrpSpPr>
            <a:grpSpLocks noChangeAspect="1"/>
          </p:cNvGrpSpPr>
          <p:nvPr/>
        </p:nvGrpSpPr>
        <p:grpSpPr bwMode="auto">
          <a:xfrm>
            <a:off x="5220072" y="260648"/>
            <a:ext cx="3314962" cy="6522990"/>
            <a:chOff x="3385" y="3912"/>
            <a:chExt cx="5580" cy="10980"/>
          </a:xfrm>
        </p:grpSpPr>
        <p:sp>
          <p:nvSpPr>
            <p:cNvPr id="8" name="AutoShape 63"/>
            <p:cNvSpPr>
              <a:spLocks noChangeAspect="1" noChangeArrowheads="1"/>
            </p:cNvSpPr>
            <p:nvPr/>
          </p:nvSpPr>
          <p:spPr bwMode="auto">
            <a:xfrm>
              <a:off x="3385" y="3912"/>
              <a:ext cx="5580" cy="109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9" name="AutoShape 62"/>
            <p:cNvSpPr>
              <a:spLocks noChangeArrowheads="1"/>
            </p:cNvSpPr>
            <p:nvPr/>
          </p:nvSpPr>
          <p:spPr bwMode="auto">
            <a:xfrm>
              <a:off x="5185" y="4092"/>
              <a:ext cx="1620" cy="283"/>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MATERIA PRIMA</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0" name="AutoShape 61"/>
            <p:cNvSpPr>
              <a:spLocks noChangeArrowheads="1"/>
            </p:cNvSpPr>
            <p:nvPr/>
          </p:nvSpPr>
          <p:spPr bwMode="auto">
            <a:xfrm>
              <a:off x="5470" y="5562"/>
              <a:ext cx="1057" cy="283"/>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PESADA</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1" name="AutoShape 60"/>
            <p:cNvSpPr>
              <a:spLocks noChangeArrowheads="1"/>
            </p:cNvSpPr>
            <p:nvPr/>
          </p:nvSpPr>
          <p:spPr bwMode="auto">
            <a:xfrm>
              <a:off x="3400" y="6372"/>
              <a:ext cx="1260" cy="454"/>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CÁMARA PROPIA</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2" name="AutoShape 59"/>
            <p:cNvSpPr>
              <a:spLocks noChangeArrowheads="1"/>
            </p:cNvSpPr>
            <p:nvPr/>
          </p:nvSpPr>
          <p:spPr bwMode="auto">
            <a:xfrm>
              <a:off x="7315" y="6492"/>
              <a:ext cx="1576" cy="283"/>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CÁMARA DE 3ros</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3" name="AutoShape 58"/>
            <p:cNvSpPr>
              <a:spLocks noChangeArrowheads="1"/>
            </p:cNvSpPr>
            <p:nvPr/>
          </p:nvSpPr>
          <p:spPr bwMode="auto">
            <a:xfrm>
              <a:off x="5284" y="9603"/>
              <a:ext cx="1409" cy="283"/>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SELECCIÓN</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4" name="AutoShape 57"/>
            <p:cNvSpPr>
              <a:spLocks noChangeArrowheads="1"/>
            </p:cNvSpPr>
            <p:nvPr/>
          </p:nvSpPr>
          <p:spPr bwMode="auto">
            <a:xfrm>
              <a:off x="5284" y="11051"/>
              <a:ext cx="1409" cy="283"/>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ETIQUETADO</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5" name="AutoShape 56"/>
            <p:cNvSpPr>
              <a:spLocks noChangeArrowheads="1"/>
            </p:cNvSpPr>
            <p:nvPr/>
          </p:nvSpPr>
          <p:spPr bwMode="auto">
            <a:xfrm>
              <a:off x="5065" y="6057"/>
              <a:ext cx="1858" cy="1080"/>
            </a:xfrm>
            <a:prstGeom prst="flowChartDecision">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A PROCESO?</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6" name="Text Box 55"/>
            <p:cNvSpPr txBox="1">
              <a:spLocks noChangeArrowheads="1"/>
            </p:cNvSpPr>
            <p:nvPr/>
          </p:nvSpPr>
          <p:spPr bwMode="auto">
            <a:xfrm>
              <a:off x="6085" y="7152"/>
              <a:ext cx="486" cy="33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1" tIns="44806" rIns="89611" bIns="4480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Si</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7" name="Text Box 54"/>
            <p:cNvSpPr txBox="1">
              <a:spLocks noChangeArrowheads="1"/>
            </p:cNvSpPr>
            <p:nvPr/>
          </p:nvSpPr>
          <p:spPr bwMode="auto">
            <a:xfrm>
              <a:off x="4735" y="6702"/>
              <a:ext cx="529" cy="33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1" tIns="44806" rIns="89611" bIns="4480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No</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8" name="AutoShape 53"/>
            <p:cNvSpPr>
              <a:spLocks noChangeArrowheads="1"/>
            </p:cNvSpPr>
            <p:nvPr/>
          </p:nvSpPr>
          <p:spPr bwMode="auto">
            <a:xfrm>
              <a:off x="5460" y="13347"/>
              <a:ext cx="1057" cy="283"/>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CARGA</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19" name="Text Box 52"/>
            <p:cNvSpPr txBox="1">
              <a:spLocks noChangeArrowheads="1"/>
            </p:cNvSpPr>
            <p:nvPr/>
          </p:nvSpPr>
          <p:spPr bwMode="auto">
            <a:xfrm>
              <a:off x="5284" y="13886"/>
              <a:ext cx="1409" cy="283"/>
            </a:xfrm>
            <a:prstGeom prst="rect">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TRANSPORTE</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0" name="Text Box 51"/>
            <p:cNvSpPr txBox="1">
              <a:spLocks noChangeArrowheads="1"/>
            </p:cNvSpPr>
            <p:nvPr/>
          </p:nvSpPr>
          <p:spPr bwMode="auto">
            <a:xfrm>
              <a:off x="6805" y="6717"/>
              <a:ext cx="552" cy="326"/>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1" tIns="44806" rIns="89611" bIns="4480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AR" sz="10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No</a:t>
              </a:r>
              <a:endParaRPr kumimoji="0" lang="es-ES" altLang="es-AR" sz="1800" b="0" i="0" u="none" strike="noStrike" cap="none" normalizeH="0" baseline="0">
                <a:ln>
                  <a:noFill/>
                </a:ln>
                <a:solidFill>
                  <a:schemeClr val="tx1"/>
                </a:solidFill>
                <a:effectLst/>
                <a:latin typeface="Arial" panose="020B0604020202020204" pitchFamily="34" charset="0"/>
              </a:endParaRPr>
            </a:p>
          </p:txBody>
        </p:sp>
        <p:sp>
          <p:nvSpPr>
            <p:cNvPr id="21" name="AutoShape 50"/>
            <p:cNvSpPr>
              <a:spLocks noChangeShapeType="1"/>
            </p:cNvSpPr>
            <p:nvPr/>
          </p:nvSpPr>
          <p:spPr bwMode="auto">
            <a:xfrm rot="5400000">
              <a:off x="5890" y="4480"/>
              <a:ext cx="212"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22" name="AutoShape 49"/>
            <p:cNvSpPr>
              <a:spLocks noChangeShapeType="1"/>
            </p:cNvSpPr>
            <p:nvPr/>
          </p:nvSpPr>
          <p:spPr bwMode="auto">
            <a:xfrm rot="5400000" flipH="1">
              <a:off x="6640" y="5029"/>
              <a:ext cx="1763" cy="1163"/>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23" name="AutoShape 48"/>
            <p:cNvSpPr>
              <a:spLocks noChangeShapeType="1"/>
            </p:cNvSpPr>
            <p:nvPr/>
          </p:nvSpPr>
          <p:spPr bwMode="auto">
            <a:xfrm rot="5400000">
              <a:off x="5912" y="9078"/>
              <a:ext cx="167"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24" name="AutoShape 47"/>
            <p:cNvSpPr>
              <a:spLocks noChangeShapeType="1"/>
            </p:cNvSpPr>
            <p:nvPr/>
          </p:nvSpPr>
          <p:spPr bwMode="auto">
            <a:xfrm rot="16200000" flipH="1">
              <a:off x="5878" y="11994"/>
              <a:ext cx="240" cy="6"/>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25" name="AutoShape 46"/>
            <p:cNvSpPr>
              <a:spLocks noChangeShapeType="1"/>
            </p:cNvSpPr>
            <p:nvPr/>
          </p:nvSpPr>
          <p:spPr bwMode="auto">
            <a:xfrm>
              <a:off x="5989" y="13630"/>
              <a:ext cx="1" cy="25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26" name="Text Box 45"/>
            <p:cNvSpPr txBox="1">
              <a:spLocks noChangeArrowheads="1"/>
            </p:cNvSpPr>
            <p:nvPr/>
          </p:nvSpPr>
          <p:spPr bwMode="auto">
            <a:xfrm>
              <a:off x="3610" y="9597"/>
              <a:ext cx="1140" cy="28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DESCARTE</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7" name="AutoShape 44"/>
            <p:cNvSpPr>
              <a:spLocks noChangeArrowheads="1"/>
            </p:cNvSpPr>
            <p:nvPr/>
          </p:nvSpPr>
          <p:spPr bwMode="auto">
            <a:xfrm>
              <a:off x="5305" y="14427"/>
              <a:ext cx="1365" cy="283"/>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CLIENTE</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28" name="AutoShape 43"/>
            <p:cNvSpPr>
              <a:spLocks noChangeShapeType="1"/>
            </p:cNvSpPr>
            <p:nvPr/>
          </p:nvSpPr>
          <p:spPr bwMode="auto">
            <a:xfrm flipH="1">
              <a:off x="5988" y="14169"/>
              <a:ext cx="1" cy="25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29" name="AutoShape 42"/>
            <p:cNvSpPr>
              <a:spLocks noChangeArrowheads="1"/>
            </p:cNvSpPr>
            <p:nvPr/>
          </p:nvSpPr>
          <p:spPr bwMode="auto">
            <a:xfrm>
              <a:off x="7526" y="10722"/>
              <a:ext cx="1259" cy="283"/>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EMBALADO </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30" name="AutoShape 41"/>
            <p:cNvSpPr>
              <a:spLocks noChangeShapeType="1"/>
            </p:cNvSpPr>
            <p:nvPr/>
          </p:nvSpPr>
          <p:spPr bwMode="auto">
            <a:xfrm>
              <a:off x="6693" y="9745"/>
              <a:ext cx="1462" cy="167"/>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1" name="AutoShape 40"/>
            <p:cNvSpPr>
              <a:spLocks noChangeArrowheads="1"/>
            </p:cNvSpPr>
            <p:nvPr/>
          </p:nvSpPr>
          <p:spPr bwMode="auto">
            <a:xfrm>
              <a:off x="5185" y="10542"/>
              <a:ext cx="1620" cy="283"/>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EMBALADO </a:t>
              </a: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32" name="AutoShape 39"/>
            <p:cNvSpPr>
              <a:spLocks noChangeShapeType="1"/>
            </p:cNvSpPr>
            <p:nvPr/>
          </p:nvSpPr>
          <p:spPr bwMode="auto">
            <a:xfrm>
              <a:off x="5980" y="10360"/>
              <a:ext cx="15" cy="18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3" name="AutoShape 38"/>
            <p:cNvSpPr>
              <a:spLocks noChangeShapeType="1"/>
            </p:cNvSpPr>
            <p:nvPr/>
          </p:nvSpPr>
          <p:spPr bwMode="auto">
            <a:xfrm flipH="1">
              <a:off x="5989" y="10825"/>
              <a:ext cx="6" cy="22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4" name="AutoShape 37"/>
            <p:cNvSpPr>
              <a:spLocks noChangeArrowheads="1"/>
            </p:cNvSpPr>
            <p:nvPr/>
          </p:nvSpPr>
          <p:spPr bwMode="auto">
            <a:xfrm>
              <a:off x="5050" y="4587"/>
              <a:ext cx="1890" cy="283"/>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TRANSPORTE </a:t>
              </a:r>
              <a:endParaRPr kumimoji="0" lang="es-AR" altLang="es-A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35" name="AutoShape 36"/>
            <p:cNvSpPr>
              <a:spLocks noChangeArrowheads="1"/>
            </p:cNvSpPr>
            <p:nvPr/>
          </p:nvSpPr>
          <p:spPr bwMode="auto">
            <a:xfrm>
              <a:off x="5005" y="5097"/>
              <a:ext cx="1980" cy="283"/>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INGRESO A PLANTA</a:t>
              </a:r>
              <a:endParaRPr kumimoji="0" lang="es-AR" altLang="es-A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36" name="Text Box 35"/>
            <p:cNvSpPr txBox="1">
              <a:spLocks noChangeArrowheads="1"/>
            </p:cNvSpPr>
            <p:nvPr/>
          </p:nvSpPr>
          <p:spPr bwMode="auto">
            <a:xfrm>
              <a:off x="4465" y="7632"/>
              <a:ext cx="3060" cy="420"/>
            </a:xfrm>
            <a:prstGeom prst="rect">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RECEPCIÓN Y CONTROL DE CALIDAD</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37" name="Text Box 34"/>
            <p:cNvSpPr txBox="1">
              <a:spLocks noChangeArrowheads="1"/>
            </p:cNvSpPr>
            <p:nvPr/>
          </p:nvSpPr>
          <p:spPr bwMode="auto">
            <a:xfrm>
              <a:off x="4930" y="8262"/>
              <a:ext cx="2144" cy="283"/>
            </a:xfrm>
            <a:prstGeom prst="rect">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DESCARGA EN  AGUA</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38" name="Text Box 33"/>
            <p:cNvSpPr txBox="1">
              <a:spLocks noChangeArrowheads="1"/>
            </p:cNvSpPr>
            <p:nvPr/>
          </p:nvSpPr>
          <p:spPr bwMode="auto">
            <a:xfrm>
              <a:off x="5455" y="8712"/>
              <a:ext cx="1080" cy="283"/>
            </a:xfrm>
            <a:prstGeom prst="rect">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LAVADO</a:t>
              </a:r>
              <a:endParaRPr kumimoji="0" lang="es-MX" altLang="es-AR" sz="1800" b="0" i="0" u="none" strike="noStrike" cap="none" normalizeH="0" baseline="0">
                <a:ln>
                  <a:noFill/>
                </a:ln>
                <a:solidFill>
                  <a:schemeClr val="tx1"/>
                </a:solidFill>
                <a:effectLst/>
                <a:latin typeface="Arial" panose="020B0604020202020204" pitchFamily="34" charset="0"/>
              </a:endParaRPr>
            </a:p>
          </p:txBody>
        </p:sp>
        <p:sp>
          <p:nvSpPr>
            <p:cNvPr id="39" name="Text Box 32"/>
            <p:cNvSpPr txBox="1">
              <a:spLocks noChangeArrowheads="1"/>
            </p:cNvSpPr>
            <p:nvPr/>
          </p:nvSpPr>
          <p:spPr bwMode="auto">
            <a:xfrm>
              <a:off x="4990" y="10077"/>
              <a:ext cx="1980" cy="283"/>
            </a:xfrm>
            <a:prstGeom prst="rect">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AR" sz="7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TAMAÑADO CAT 1 Y 2</a:t>
              </a:r>
              <a:endParaRPr kumimoji="0" lang="es-MX" altLang="es-AR" sz="1800" b="0" i="0" u="none" strike="noStrike" cap="none" normalizeH="0" baseline="0" dirty="0">
                <a:ln>
                  <a:noFill/>
                </a:ln>
                <a:solidFill>
                  <a:schemeClr val="tx1"/>
                </a:solidFill>
                <a:effectLst/>
                <a:latin typeface="Arial" panose="020B0604020202020204" pitchFamily="34" charset="0"/>
              </a:endParaRPr>
            </a:p>
          </p:txBody>
        </p:sp>
        <p:sp>
          <p:nvSpPr>
            <p:cNvPr id="40" name="Text Box 31"/>
            <p:cNvSpPr txBox="1">
              <a:spLocks noChangeArrowheads="1"/>
            </p:cNvSpPr>
            <p:nvPr/>
          </p:nvSpPr>
          <p:spPr bwMode="auto">
            <a:xfrm>
              <a:off x="7525" y="9912"/>
              <a:ext cx="1260" cy="624"/>
            </a:xfrm>
            <a:prstGeom prst="rect">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TAMAÑADO MERCADO INTERNO</a:t>
              </a:r>
              <a:endParaRPr kumimoji="0" lang="es-MX" altLang="es-AR" sz="1800" b="0" i="0" u="none" strike="noStrike" cap="none" normalizeH="0" baseline="0">
                <a:ln>
                  <a:noFill/>
                </a:ln>
                <a:solidFill>
                  <a:schemeClr val="tx1"/>
                </a:solidFill>
                <a:effectLst/>
                <a:latin typeface="Arial" panose="020B0604020202020204" pitchFamily="34" charset="0"/>
              </a:endParaRPr>
            </a:p>
          </p:txBody>
        </p:sp>
        <p:sp>
          <p:nvSpPr>
            <p:cNvPr id="41" name="AutoShape 30"/>
            <p:cNvSpPr>
              <a:spLocks noChangeShapeType="1"/>
            </p:cNvSpPr>
            <p:nvPr/>
          </p:nvSpPr>
          <p:spPr bwMode="auto">
            <a:xfrm rot="16200000" flipH="1">
              <a:off x="8063" y="10628"/>
              <a:ext cx="186" cy="1"/>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42" name="AutoShape 29"/>
            <p:cNvSpPr>
              <a:spLocks noChangeShapeType="1"/>
            </p:cNvSpPr>
            <p:nvPr/>
          </p:nvSpPr>
          <p:spPr bwMode="auto">
            <a:xfrm rot="5400000">
              <a:off x="5889" y="9977"/>
              <a:ext cx="191" cy="9"/>
            </a:xfrm>
            <a:prstGeom prst="bentConnector3">
              <a:avLst>
                <a:gd name="adj1" fmla="val 49736"/>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43" name="AutoShape 28"/>
            <p:cNvSpPr>
              <a:spLocks noChangeShapeType="1"/>
            </p:cNvSpPr>
            <p:nvPr/>
          </p:nvSpPr>
          <p:spPr bwMode="auto">
            <a:xfrm rot="5400000">
              <a:off x="5882" y="4983"/>
              <a:ext cx="227"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44" name="AutoShape 27"/>
            <p:cNvSpPr>
              <a:spLocks noChangeShapeType="1"/>
            </p:cNvSpPr>
            <p:nvPr/>
          </p:nvSpPr>
          <p:spPr bwMode="auto">
            <a:xfrm rot="16200000" flipH="1">
              <a:off x="5906" y="5469"/>
              <a:ext cx="182" cy="4"/>
            </a:xfrm>
            <a:prstGeom prst="bentConnector3">
              <a:avLst>
                <a:gd name="adj1" fmla="val 49449"/>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45" name="AutoShape 26"/>
            <p:cNvSpPr>
              <a:spLocks noChangeShapeType="1"/>
            </p:cNvSpPr>
            <p:nvPr/>
          </p:nvSpPr>
          <p:spPr bwMode="auto">
            <a:xfrm rot="5400000">
              <a:off x="5874" y="5950"/>
              <a:ext cx="242" cy="1"/>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46" name="AutoShape 25"/>
            <p:cNvSpPr>
              <a:spLocks noChangeShapeType="1"/>
            </p:cNvSpPr>
            <p:nvPr/>
          </p:nvSpPr>
          <p:spPr bwMode="auto">
            <a:xfrm rot="16200000" flipH="1">
              <a:off x="5894" y="8153"/>
              <a:ext cx="210" cy="7"/>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47" name="AutoShape 24"/>
            <p:cNvSpPr>
              <a:spLocks noChangeShapeType="1"/>
            </p:cNvSpPr>
            <p:nvPr/>
          </p:nvSpPr>
          <p:spPr bwMode="auto">
            <a:xfrm rot="5400000">
              <a:off x="5915" y="8625"/>
              <a:ext cx="167" cy="7"/>
            </a:xfrm>
            <a:prstGeom prst="bentConnector3">
              <a:avLst>
                <a:gd name="adj1" fmla="val 49699"/>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48" name="AutoShape 23"/>
            <p:cNvSpPr>
              <a:spLocks noChangeShapeType="1"/>
            </p:cNvSpPr>
            <p:nvPr/>
          </p:nvSpPr>
          <p:spPr bwMode="auto">
            <a:xfrm rot="16200000" flipH="1">
              <a:off x="3740" y="7116"/>
              <a:ext cx="1016" cy="435"/>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49" name="Text Box 22"/>
            <p:cNvSpPr txBox="1">
              <a:spLocks noChangeArrowheads="1"/>
            </p:cNvSpPr>
            <p:nvPr/>
          </p:nvSpPr>
          <p:spPr bwMode="auto">
            <a:xfrm>
              <a:off x="5455" y="9162"/>
              <a:ext cx="1080" cy="283"/>
            </a:xfrm>
            <a:prstGeom prst="rect">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SECADO</a:t>
              </a:r>
              <a:endParaRPr kumimoji="0" lang="es-MX" altLang="es-AR" sz="1800" b="0" i="0" u="none" strike="noStrike" cap="none" normalizeH="0" baseline="0">
                <a:ln>
                  <a:noFill/>
                </a:ln>
                <a:solidFill>
                  <a:schemeClr val="tx1"/>
                </a:solidFill>
                <a:effectLst/>
                <a:latin typeface="Arial" panose="020B0604020202020204" pitchFamily="34" charset="0"/>
              </a:endParaRPr>
            </a:p>
          </p:txBody>
        </p:sp>
        <p:sp>
          <p:nvSpPr>
            <p:cNvPr id="50" name="AutoShape 21"/>
            <p:cNvSpPr>
              <a:spLocks noChangeShapeType="1"/>
            </p:cNvSpPr>
            <p:nvPr/>
          </p:nvSpPr>
          <p:spPr bwMode="auto">
            <a:xfrm rot="5400000">
              <a:off x="5913" y="9521"/>
              <a:ext cx="158" cy="6"/>
            </a:xfrm>
            <a:prstGeom prst="bentConnector3">
              <a:avLst>
                <a:gd name="adj1" fmla="val 49366"/>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51" name="Line 20"/>
            <p:cNvSpPr>
              <a:spLocks noChangeShapeType="1"/>
            </p:cNvSpPr>
            <p:nvPr/>
          </p:nvSpPr>
          <p:spPr bwMode="auto">
            <a:xfrm flipH="1">
              <a:off x="4735" y="9747"/>
              <a:ext cx="54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52" name="Line 19"/>
            <p:cNvSpPr>
              <a:spLocks noChangeShapeType="1"/>
            </p:cNvSpPr>
            <p:nvPr/>
          </p:nvSpPr>
          <p:spPr bwMode="auto">
            <a:xfrm>
              <a:off x="5995" y="7107"/>
              <a:ext cx="1"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53" name="AutoShape 18"/>
            <p:cNvSpPr>
              <a:spLocks noChangeArrowheads="1"/>
            </p:cNvSpPr>
            <p:nvPr/>
          </p:nvSpPr>
          <p:spPr bwMode="auto">
            <a:xfrm>
              <a:off x="3475" y="7542"/>
              <a:ext cx="465" cy="510"/>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54" name="AutoShape 17"/>
            <p:cNvSpPr>
              <a:spLocks noChangeArrowheads="1"/>
            </p:cNvSpPr>
            <p:nvPr/>
          </p:nvSpPr>
          <p:spPr bwMode="auto">
            <a:xfrm>
              <a:off x="4390" y="8172"/>
              <a:ext cx="465" cy="510"/>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AR"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a:t>
              </a:r>
              <a:endParaRPr kumimoji="0" lang="es-CO" altLang="es-AR" sz="1800" b="0" i="0" u="none" strike="noStrike" cap="none" normalizeH="0" baseline="0">
                <a:ln>
                  <a:noFill/>
                </a:ln>
                <a:solidFill>
                  <a:schemeClr val="tx1"/>
                </a:solidFill>
                <a:effectLst/>
                <a:latin typeface="Arial" panose="020B0604020202020204" pitchFamily="34" charset="0"/>
              </a:endParaRPr>
            </a:p>
          </p:txBody>
        </p:sp>
        <p:sp>
          <p:nvSpPr>
            <p:cNvPr id="55" name="AutoShape 16"/>
            <p:cNvSpPr>
              <a:spLocks noChangeArrowheads="1"/>
            </p:cNvSpPr>
            <p:nvPr/>
          </p:nvSpPr>
          <p:spPr bwMode="auto">
            <a:xfrm>
              <a:off x="4660" y="10452"/>
              <a:ext cx="465" cy="510"/>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AR"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3</a:t>
              </a:r>
              <a:endParaRPr kumimoji="0" lang="es-CO" altLang="es-AR" sz="1800" b="0" i="0" u="none" strike="noStrike" cap="none" normalizeH="0" baseline="0">
                <a:ln>
                  <a:noFill/>
                </a:ln>
                <a:solidFill>
                  <a:schemeClr val="tx1"/>
                </a:solidFill>
                <a:effectLst/>
                <a:latin typeface="Arial" panose="020B0604020202020204" pitchFamily="34" charset="0"/>
              </a:endParaRPr>
            </a:p>
          </p:txBody>
        </p:sp>
        <p:sp>
          <p:nvSpPr>
            <p:cNvPr id="56" name="AutoShape 15"/>
            <p:cNvSpPr>
              <a:spLocks noChangeArrowheads="1"/>
            </p:cNvSpPr>
            <p:nvPr/>
          </p:nvSpPr>
          <p:spPr bwMode="auto">
            <a:xfrm>
              <a:off x="5290" y="11577"/>
              <a:ext cx="1409" cy="283"/>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PALLETIZADO</a:t>
              </a: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
          <p:nvSpPr>
            <p:cNvPr id="57" name="AutoShape 14"/>
            <p:cNvSpPr>
              <a:spLocks noChangeArrowheads="1"/>
            </p:cNvSpPr>
            <p:nvPr/>
          </p:nvSpPr>
          <p:spPr bwMode="auto">
            <a:xfrm>
              <a:off x="4825" y="12732"/>
              <a:ext cx="2340" cy="360"/>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CONSERVACIÓN EN CÁMARA</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58" name="AutoShape 13"/>
            <p:cNvSpPr>
              <a:spLocks noChangeArrowheads="1"/>
            </p:cNvSpPr>
            <p:nvPr/>
          </p:nvSpPr>
          <p:spPr bwMode="auto">
            <a:xfrm>
              <a:off x="4855" y="12132"/>
              <a:ext cx="2241" cy="339"/>
            </a:xfrm>
            <a:prstGeom prst="flowChartProcess">
              <a:avLst/>
            </a:prstGeom>
            <a:solidFill>
              <a:srgbClr val="FFFFFF"/>
            </a:solidFill>
            <a:ln w="9525">
              <a:solidFill>
                <a:srgbClr val="000000"/>
              </a:solidFill>
              <a:miter lim="800000"/>
              <a:headEnd/>
              <a:tailEnd/>
            </a:ln>
          </p:spPr>
          <p:txBody>
            <a:bodyPr vert="horz" wrap="square" lIns="89611" tIns="44806" rIns="89611" bIns="4480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AR" altLang="es-AR" sz="7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PREENFRIADO EN TUNEL</a:t>
              </a:r>
              <a:endParaRPr kumimoji="0" lang="es-AR" altLang="es-AR" sz="1800" b="0" i="0" u="none" strike="noStrike" cap="none" normalizeH="0" baseline="0">
                <a:ln>
                  <a:noFill/>
                </a:ln>
                <a:solidFill>
                  <a:schemeClr val="tx1"/>
                </a:solidFill>
                <a:effectLst/>
                <a:latin typeface="Arial" panose="020B0604020202020204" pitchFamily="34" charset="0"/>
              </a:endParaRPr>
            </a:p>
          </p:txBody>
        </p:sp>
        <p:sp>
          <p:nvSpPr>
            <p:cNvPr id="60" name="AutoShape 12"/>
            <p:cNvSpPr>
              <a:spLocks noChangeShapeType="1"/>
            </p:cNvSpPr>
            <p:nvPr/>
          </p:nvSpPr>
          <p:spPr bwMode="auto">
            <a:xfrm rot="16200000" flipH="1">
              <a:off x="5878" y="11454"/>
              <a:ext cx="240" cy="6"/>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61" name="AutoShape 11"/>
            <p:cNvSpPr>
              <a:spLocks noChangeShapeType="1"/>
            </p:cNvSpPr>
            <p:nvPr/>
          </p:nvSpPr>
          <p:spPr bwMode="auto">
            <a:xfrm rot="16200000" flipH="1">
              <a:off x="5863" y="12594"/>
              <a:ext cx="240" cy="6"/>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62" name="Line 10"/>
            <p:cNvSpPr>
              <a:spLocks noChangeShapeType="1"/>
            </p:cNvSpPr>
            <p:nvPr/>
          </p:nvSpPr>
          <p:spPr bwMode="auto">
            <a:xfrm>
              <a:off x="8170" y="11022"/>
              <a:ext cx="1"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63" name="Line 9"/>
            <p:cNvSpPr>
              <a:spLocks noChangeShapeType="1"/>
            </p:cNvSpPr>
            <p:nvPr/>
          </p:nvSpPr>
          <p:spPr bwMode="auto">
            <a:xfrm flipH="1">
              <a:off x="6715" y="11202"/>
              <a:ext cx="144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64" name="AutoShape 8"/>
            <p:cNvSpPr>
              <a:spLocks noChangeShapeType="1"/>
            </p:cNvSpPr>
            <p:nvPr/>
          </p:nvSpPr>
          <p:spPr bwMode="auto">
            <a:xfrm rot="16200000" flipH="1">
              <a:off x="5863" y="13209"/>
              <a:ext cx="240" cy="6"/>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65" name="AutoShape 7"/>
            <p:cNvSpPr>
              <a:spLocks noChangeArrowheads="1"/>
            </p:cNvSpPr>
            <p:nvPr/>
          </p:nvSpPr>
          <p:spPr bwMode="auto">
            <a:xfrm>
              <a:off x="4330" y="12087"/>
              <a:ext cx="465" cy="510"/>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AR"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a:t>
              </a:r>
              <a:endParaRPr kumimoji="0" lang="es-CO" altLang="es-AR" sz="1800" b="0" i="0" u="none" strike="noStrike" cap="none" normalizeH="0" baseline="0">
                <a:ln>
                  <a:noFill/>
                </a:ln>
                <a:solidFill>
                  <a:schemeClr val="tx1"/>
                </a:solidFill>
                <a:effectLst/>
                <a:latin typeface="Arial" panose="020B0604020202020204" pitchFamily="34" charset="0"/>
              </a:endParaRPr>
            </a:p>
          </p:txBody>
        </p:sp>
        <p:sp>
          <p:nvSpPr>
            <p:cNvPr id="66" name="AutoShape 6"/>
            <p:cNvSpPr>
              <a:spLocks noChangeArrowheads="1"/>
            </p:cNvSpPr>
            <p:nvPr/>
          </p:nvSpPr>
          <p:spPr bwMode="auto">
            <a:xfrm>
              <a:off x="4300" y="12687"/>
              <a:ext cx="465" cy="510"/>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AR"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5</a:t>
              </a:r>
              <a:endParaRPr kumimoji="0" lang="es-CO" altLang="es-AR" sz="1800" b="0" i="0" u="none" strike="noStrike" cap="none" normalizeH="0" baseline="0">
                <a:ln>
                  <a:noFill/>
                </a:ln>
                <a:solidFill>
                  <a:schemeClr val="tx1"/>
                </a:solidFill>
                <a:effectLst/>
                <a:latin typeface="Arial" panose="020B0604020202020204" pitchFamily="34" charset="0"/>
              </a:endParaRPr>
            </a:p>
          </p:txBody>
        </p:sp>
        <p:sp>
          <p:nvSpPr>
            <p:cNvPr id="67" name="Rectangle 5"/>
            <p:cNvSpPr>
              <a:spLocks noChangeArrowheads="1"/>
            </p:cNvSpPr>
            <p:nvPr/>
          </p:nvSpPr>
          <p:spPr bwMode="auto">
            <a:xfrm>
              <a:off x="3460" y="12702"/>
              <a:ext cx="825"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2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  I </a:t>
              </a:r>
              <a:r>
                <a:rPr kumimoji="0" lang="es-AR" altLang="es-AR" sz="14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sym typeface="Wingdings 2" panose="05020102010507070707" pitchFamily="18" charset="2"/>
                </a:rPr>
                <a:t></a:t>
              </a:r>
            </a:p>
          </p:txBody>
        </p:sp>
        <p:sp>
          <p:nvSpPr>
            <p:cNvPr id="68" name="AutoShape 4"/>
            <p:cNvSpPr>
              <a:spLocks noChangeArrowheads="1"/>
            </p:cNvSpPr>
            <p:nvPr/>
          </p:nvSpPr>
          <p:spPr bwMode="auto">
            <a:xfrm>
              <a:off x="4945" y="13272"/>
              <a:ext cx="465" cy="510"/>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AR"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a:t>
              </a:r>
              <a:endParaRPr kumimoji="0" lang="es-CO" altLang="es-AR" sz="1800" b="0" i="0" u="none" strike="noStrike" cap="none" normalizeH="0" baseline="0">
                <a:ln>
                  <a:noFill/>
                </a:ln>
                <a:solidFill>
                  <a:schemeClr val="tx1"/>
                </a:solidFill>
                <a:effectLst/>
                <a:latin typeface="Arial" panose="020B0604020202020204" pitchFamily="34" charset="0"/>
              </a:endParaRPr>
            </a:p>
          </p:txBody>
        </p:sp>
        <p:sp>
          <p:nvSpPr>
            <p:cNvPr id="69" name="Line 3"/>
            <p:cNvSpPr>
              <a:spLocks noChangeShapeType="1"/>
            </p:cNvSpPr>
            <p:nvPr/>
          </p:nvSpPr>
          <p:spPr bwMode="auto">
            <a:xfrm>
              <a:off x="6940" y="6597"/>
              <a:ext cx="36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sp>
          <p:nvSpPr>
            <p:cNvPr id="70" name="Line 2"/>
            <p:cNvSpPr>
              <a:spLocks noChangeShapeType="1"/>
            </p:cNvSpPr>
            <p:nvPr/>
          </p:nvSpPr>
          <p:spPr bwMode="auto">
            <a:xfrm flipH="1">
              <a:off x="4690" y="6597"/>
              <a:ext cx="36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AR"/>
            </a:p>
          </p:txBody>
        </p:sp>
      </p:grpSp>
    </p:spTree>
    <p:extLst>
      <p:ext uri="{BB962C8B-B14F-4D97-AF65-F5344CB8AC3E}">
        <p14:creationId xmlns:p14="http://schemas.microsoft.com/office/powerpoint/2010/main" val="1001944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759618"/>
          </a:xfrm>
        </p:spPr>
        <p:txBody>
          <a:bodyPr>
            <a:noAutofit/>
          </a:bodyPr>
          <a:lstStyle/>
          <a:p>
            <a:pPr algn="ctr"/>
            <a:r>
              <a:rPr lang="es-AR" sz="3200" dirty="0">
                <a:latin typeface="+mn-lt"/>
              </a:rPr>
              <a:t>Ejemplo de Análisis de </a:t>
            </a:r>
            <a:r>
              <a:rPr lang="es-AR" sz="3200" dirty="0" err="1">
                <a:latin typeface="+mn-lt"/>
              </a:rPr>
              <a:t>PCCs</a:t>
            </a:r>
            <a:r>
              <a:rPr lang="es-AR" sz="3200" dirty="0">
                <a:latin typeface="+mn-lt"/>
              </a:rPr>
              <a:t> en Galpones de Empaque</a:t>
            </a:r>
          </a:p>
        </p:txBody>
      </p:sp>
      <p:graphicFrame>
        <p:nvGraphicFramePr>
          <p:cNvPr id="3" name="Tabla 2"/>
          <p:cNvGraphicFramePr>
            <a:graphicFrameLocks noGrp="1"/>
          </p:cNvGraphicFramePr>
          <p:nvPr>
            <p:extLst>
              <p:ext uri="{D42A27DB-BD31-4B8C-83A1-F6EECF244321}">
                <p14:modId xmlns:p14="http://schemas.microsoft.com/office/powerpoint/2010/main" val="3247446868"/>
              </p:ext>
            </p:extLst>
          </p:nvPr>
        </p:nvGraphicFramePr>
        <p:xfrm>
          <a:off x="251520" y="1275873"/>
          <a:ext cx="8424936" cy="4025335"/>
        </p:xfrm>
        <a:graphic>
          <a:graphicData uri="http://schemas.openxmlformats.org/drawingml/2006/table">
            <a:tbl>
              <a:tblPr/>
              <a:tblGrid>
                <a:gridCol w="1484294">
                  <a:extLst>
                    <a:ext uri="{9D8B030D-6E8A-4147-A177-3AD203B41FA5}">
                      <a16:colId xmlns:a16="http://schemas.microsoft.com/office/drawing/2014/main" val="1485797434"/>
                    </a:ext>
                  </a:extLst>
                </a:gridCol>
                <a:gridCol w="1494746">
                  <a:extLst>
                    <a:ext uri="{9D8B030D-6E8A-4147-A177-3AD203B41FA5}">
                      <a16:colId xmlns:a16="http://schemas.microsoft.com/office/drawing/2014/main" val="766636069"/>
                    </a:ext>
                  </a:extLst>
                </a:gridCol>
                <a:gridCol w="2132366">
                  <a:extLst>
                    <a:ext uri="{9D8B030D-6E8A-4147-A177-3AD203B41FA5}">
                      <a16:colId xmlns:a16="http://schemas.microsoft.com/office/drawing/2014/main" val="629827266"/>
                    </a:ext>
                  </a:extLst>
                </a:gridCol>
                <a:gridCol w="2132366">
                  <a:extLst>
                    <a:ext uri="{9D8B030D-6E8A-4147-A177-3AD203B41FA5}">
                      <a16:colId xmlns:a16="http://schemas.microsoft.com/office/drawing/2014/main" val="3145000354"/>
                    </a:ext>
                  </a:extLst>
                </a:gridCol>
                <a:gridCol w="1181164">
                  <a:extLst>
                    <a:ext uri="{9D8B030D-6E8A-4147-A177-3AD203B41FA5}">
                      <a16:colId xmlns:a16="http://schemas.microsoft.com/office/drawing/2014/main" val="816015698"/>
                    </a:ext>
                  </a:extLst>
                </a:gridCol>
              </a:tblGrid>
              <a:tr h="594156">
                <a:tc>
                  <a:txBody>
                    <a:bodyPr/>
                    <a:lstStyle/>
                    <a:p>
                      <a:pPr algn="ctr" fontAlgn="ctr"/>
                      <a:r>
                        <a:rPr lang="es-AR" sz="1200" b="1" i="0" u="none" strike="noStrike" dirty="0">
                          <a:effectLst/>
                          <a:latin typeface="Arial" panose="020B0604020202020204" pitchFamily="34" charset="0"/>
                        </a:rPr>
                        <a:t>ETAPAS</a:t>
                      </a:r>
                    </a:p>
                  </a:txBody>
                  <a:tcPr marL="7357" marR="7357" marT="7357"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200" b="1" i="0" u="none" strike="noStrike">
                          <a:effectLst/>
                          <a:latin typeface="Arial" panose="020B0604020202020204" pitchFamily="34" charset="0"/>
                        </a:rPr>
                        <a:t>Identificación de Peligros</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200" b="1" i="0" u="none" strike="noStrike">
                          <a:effectLst/>
                          <a:latin typeface="Arial" panose="020B0604020202020204" pitchFamily="34" charset="0"/>
                        </a:rPr>
                        <a:t>Justificación</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200" b="1" i="0" u="none" strike="noStrike">
                          <a:effectLst/>
                          <a:latin typeface="Arial" panose="020B0604020202020204" pitchFamily="34" charset="0"/>
                        </a:rPr>
                        <a:t>Medidas Preventivas y Correctivas</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200" b="1" i="0" u="none" strike="noStrike">
                          <a:effectLst/>
                          <a:latin typeface="Arial" panose="020B0604020202020204" pitchFamily="34" charset="0"/>
                        </a:rPr>
                        <a:t>¿PCC?</a:t>
                      </a:r>
                    </a:p>
                  </a:txBody>
                  <a:tcPr marL="7357" marR="7357" marT="735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2224742"/>
                  </a:ext>
                </a:extLst>
              </a:tr>
              <a:tr h="668425">
                <a:tc>
                  <a:txBody>
                    <a:bodyPr/>
                    <a:lstStyle/>
                    <a:p>
                      <a:pPr algn="ctr" fontAlgn="ctr"/>
                      <a:r>
                        <a:rPr lang="es-AR" sz="1200" b="0" i="0" u="none" strike="noStrike" dirty="0">
                          <a:effectLst/>
                          <a:latin typeface="Arial" panose="020B0604020202020204" pitchFamily="34" charset="0"/>
                        </a:rPr>
                        <a:t>MATERIA PRIMA</a:t>
                      </a:r>
                    </a:p>
                  </a:txBody>
                  <a:tcPr marL="7357" marR="7357" marT="7357"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100" b="0" i="0" u="none" strike="noStrike">
                          <a:effectLst/>
                          <a:latin typeface="Arial" panose="020B0604020202020204" pitchFamily="34" charset="0"/>
                        </a:rPr>
                        <a:t>Contaminación con agroquímicos en finca</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100" b="0" i="0" u="none" strike="noStrike">
                          <a:effectLst/>
                          <a:latin typeface="Arial" panose="020B0604020202020204" pitchFamily="34" charset="0"/>
                        </a:rPr>
                        <a:t>Incorrecta aplicación de agroquímicos en finca.                    No se respetan períodos de carencia</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100" b="0" i="0" u="none" strike="noStrike">
                          <a:effectLst/>
                          <a:latin typeface="Arial" panose="020B0604020202020204" pitchFamily="34" charset="0"/>
                        </a:rPr>
                        <a:t>Se realizará un análisis de residuos de agroquímicos antes de la cosecha.                    Se respetan períodos de carencia.</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200" b="1" i="0" u="none" strike="noStrike">
                          <a:effectLst/>
                          <a:latin typeface="Arial" panose="020B0604020202020204" pitchFamily="34" charset="0"/>
                        </a:rPr>
                        <a:t>SI</a:t>
                      </a:r>
                    </a:p>
                  </a:txBody>
                  <a:tcPr marL="7357" marR="7357" marT="735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52342966"/>
                  </a:ext>
                </a:extLst>
              </a:tr>
              <a:tr h="771383">
                <a:tc rowSpan="3">
                  <a:txBody>
                    <a:bodyPr/>
                    <a:lstStyle/>
                    <a:p>
                      <a:pPr algn="ctr" fontAlgn="ctr"/>
                      <a:r>
                        <a:rPr lang="es-AR" sz="1200" b="0" i="0" u="none" strike="noStrike" dirty="0">
                          <a:effectLst/>
                          <a:latin typeface="Arial" panose="020B0604020202020204" pitchFamily="34" charset="0"/>
                        </a:rPr>
                        <a:t>COCECHA</a:t>
                      </a:r>
                    </a:p>
                  </a:txBody>
                  <a:tcPr marL="7357" marR="7357" marT="7357"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ES" sz="1100" b="0" i="0" u="none" strike="noStrike">
                          <a:effectLst/>
                          <a:latin typeface="Arial" panose="020B0604020202020204" pitchFamily="34" charset="0"/>
                        </a:rPr>
                        <a:t>Astillas, clavos o tierra provenientes de los bines.</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100" b="0" i="0" u="none" strike="noStrike">
                          <a:effectLst/>
                          <a:latin typeface="Arial" panose="020B0604020202020204" pitchFamily="34" charset="0"/>
                        </a:rPr>
                        <a:t>Bines inadecuados o en mal estado higienico sanitario</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100" b="0" i="0" u="none" strike="noStrike">
                          <a:effectLst/>
                          <a:latin typeface="Arial" panose="020B0604020202020204" pitchFamily="34" charset="0"/>
                        </a:rPr>
                        <a:t>Se lava el bin con agua y luego se lava la fruta. Se realiza un control visual de la limpieza de los envases.                                                                              Se emplean envases adecuados</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200" b="1" i="0" u="none" strike="noStrike">
                          <a:effectLst/>
                          <a:latin typeface="Arial" panose="020B0604020202020204" pitchFamily="34" charset="0"/>
                        </a:rPr>
                        <a:t>NO</a:t>
                      </a:r>
                    </a:p>
                  </a:txBody>
                  <a:tcPr marL="7357" marR="7357" marT="735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89997568"/>
                  </a:ext>
                </a:extLst>
              </a:tr>
              <a:tr h="1229788">
                <a:tc vMerge="1">
                  <a:txBody>
                    <a:bodyPr/>
                    <a:lstStyle/>
                    <a:p>
                      <a:endParaRPr lang="es-AR"/>
                    </a:p>
                  </a:txBody>
                  <a:tcPr/>
                </a:tc>
                <a:tc>
                  <a:txBody>
                    <a:bodyPr/>
                    <a:lstStyle/>
                    <a:p>
                      <a:pPr algn="l" fontAlgn="ctr"/>
                      <a:r>
                        <a:rPr lang="es-AR" sz="1100" b="0" i="0" u="none" strike="noStrike">
                          <a:effectLst/>
                          <a:latin typeface="Arial" panose="020B0604020202020204" pitchFamily="34" charset="0"/>
                        </a:rPr>
                        <a:t>Contaminación microbiológica.</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AR" sz="1100" b="0" i="0" u="none" strike="noStrike">
                          <a:effectLst/>
                          <a:latin typeface="Arial" panose="020B0604020202020204" pitchFamily="34" charset="0"/>
                        </a:rPr>
                        <a:t>Microorganismos (ej. Hongos) provenientes de bines en mal estado.</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100" b="0" i="0" u="none" strike="noStrike">
                          <a:effectLst/>
                          <a:latin typeface="Arial" panose="020B0604020202020204" pitchFamily="34" charset="0"/>
                        </a:rPr>
                        <a:t>Limpieza y desinfección profunda de los bines al comienzo y al finalizar la temporada. Mantenimiento peródico de los bines durante la temporada.                                                                    Lavado de la fruta.                                                             Se emplean envases adecuados</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200" b="1" i="0" u="none" strike="noStrike">
                          <a:effectLst/>
                          <a:latin typeface="Arial" panose="020B0604020202020204" pitchFamily="34" charset="0"/>
                        </a:rPr>
                        <a:t>NO</a:t>
                      </a:r>
                    </a:p>
                  </a:txBody>
                  <a:tcPr marL="7357" marR="7357" marT="735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09248311"/>
                  </a:ext>
                </a:extLst>
              </a:tr>
              <a:tr h="624680">
                <a:tc vMerge="1">
                  <a:txBody>
                    <a:bodyPr/>
                    <a:lstStyle/>
                    <a:p>
                      <a:endParaRPr lang="es-AR"/>
                    </a:p>
                  </a:txBody>
                  <a:tcPr/>
                </a:tc>
                <a:tc>
                  <a:txBody>
                    <a:bodyPr/>
                    <a:lstStyle/>
                    <a:p>
                      <a:pPr algn="l" fontAlgn="ctr"/>
                      <a:r>
                        <a:rPr lang="es-AR" sz="1100" b="0" i="0" u="none" strike="noStrike">
                          <a:effectLst/>
                          <a:latin typeface="Arial" panose="020B0604020202020204" pitchFamily="34" charset="0"/>
                        </a:rPr>
                        <a:t>Productos químicos </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ES" sz="1100" b="0" i="0" u="none" strike="noStrike">
                          <a:effectLst/>
                          <a:latin typeface="Arial" panose="020B0604020202020204" pitchFamily="34" charset="0"/>
                        </a:rPr>
                        <a:t>Residuos provenientes de bines empleados en cargas anteriores.</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ES" sz="1100" b="0" i="0" u="none" strike="noStrike">
                          <a:effectLst/>
                          <a:latin typeface="Arial" panose="020B0604020202020204" pitchFamily="34" charset="0"/>
                        </a:rPr>
                        <a:t>Se lava el bin con agua y luego se lava la fruta.                    Se realiza un control visual de la limpieza de los envases.                                                                          </a:t>
                      </a:r>
                    </a:p>
                  </a:txBody>
                  <a:tcPr marL="7357" marR="7357" marT="73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AR" sz="1200" b="1" i="0" u="none" strike="noStrike" dirty="0">
                          <a:effectLst/>
                          <a:latin typeface="Arial" panose="020B0604020202020204" pitchFamily="34" charset="0"/>
                        </a:rPr>
                        <a:t>NO</a:t>
                      </a:r>
                    </a:p>
                  </a:txBody>
                  <a:tcPr marL="7357" marR="7357" marT="735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7870748"/>
                  </a:ext>
                </a:extLst>
              </a:tr>
            </a:tbl>
          </a:graphicData>
        </a:graphic>
      </p:graphicFrame>
    </p:spTree>
    <p:extLst>
      <p:ext uri="{BB962C8B-B14F-4D97-AF65-F5344CB8AC3E}">
        <p14:creationId xmlns:p14="http://schemas.microsoft.com/office/powerpoint/2010/main" val="1235852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687610"/>
          </a:xfrm>
        </p:spPr>
        <p:txBody>
          <a:bodyPr>
            <a:normAutofit fontScale="90000"/>
          </a:bodyPr>
          <a:lstStyle/>
          <a:p>
            <a:r>
              <a:rPr lang="es-AR" dirty="0">
                <a:latin typeface="+mn-lt"/>
              </a:rPr>
              <a:t>Experiencia  </a:t>
            </a:r>
          </a:p>
        </p:txBody>
      </p:sp>
      <p:sp>
        <p:nvSpPr>
          <p:cNvPr id="3" name="Marcador de contenido 2"/>
          <p:cNvSpPr>
            <a:spLocks noGrp="1"/>
          </p:cNvSpPr>
          <p:nvPr>
            <p:ph idx="1"/>
          </p:nvPr>
        </p:nvSpPr>
        <p:spPr>
          <a:xfrm>
            <a:off x="827584" y="5013176"/>
            <a:ext cx="3816424" cy="1251520"/>
          </a:xfrm>
        </p:spPr>
        <p:txBody>
          <a:bodyPr>
            <a:normAutofit/>
          </a:bodyPr>
          <a:lstStyle/>
          <a:p>
            <a:r>
              <a:rPr lang="es-ES" sz="1800" dirty="0"/>
              <a:t>I Dan Internacional Taekwondo    (ISO 9001)                                      </a:t>
            </a:r>
          </a:p>
          <a:p>
            <a:pPr marL="0" indent="0">
              <a:buNone/>
            </a:pPr>
            <a:endParaRPr lang="es-ES" sz="1800" dirty="0"/>
          </a:p>
          <a:p>
            <a:pPr marL="0" indent="0">
              <a:buNone/>
            </a:pPr>
            <a:endParaRPr lang="es-ES" sz="1800" dirty="0"/>
          </a:p>
          <a:p>
            <a:pPr marL="0" indent="0">
              <a:buNone/>
            </a:pPr>
            <a:endParaRPr lang="es-ES" sz="1800" dirty="0"/>
          </a:p>
          <a:p>
            <a:endParaRPr lang="es-ES" sz="1800" dirty="0"/>
          </a:p>
          <a:p>
            <a:endParaRPr lang="es-AR" sz="2000" dirty="0"/>
          </a:p>
          <a:p>
            <a:endParaRPr lang="es-AR" sz="2000" dirty="0"/>
          </a:p>
        </p:txBody>
      </p:sp>
      <p:sp>
        <p:nvSpPr>
          <p:cNvPr id="7" name="Marcador de contenido 2"/>
          <p:cNvSpPr txBox="1">
            <a:spLocks/>
          </p:cNvSpPr>
          <p:nvPr/>
        </p:nvSpPr>
        <p:spPr>
          <a:xfrm>
            <a:off x="4932040" y="1124744"/>
            <a:ext cx="3888432" cy="1872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AR" sz="1800" dirty="0"/>
              <a:t>2.007 - Actualidad: Bodegas - Sistemas de Gestión Integrados (ISO 9.001-14.001-18.001-HACCP-BPM- 22.000- FSSC 22.00 - BRC), 5s, </a:t>
            </a:r>
            <a:r>
              <a:rPr lang="es-AR" sz="1800" dirty="0" err="1"/>
              <a:t>Globalgap</a:t>
            </a:r>
            <a:r>
              <a:rPr lang="es-AR" sz="1800" dirty="0"/>
              <a:t>.</a:t>
            </a:r>
          </a:p>
          <a:p>
            <a:pPr marL="0" indent="0">
              <a:buFont typeface="Arial" panose="020B0604020202020204" pitchFamily="34" charset="0"/>
              <a:buNone/>
            </a:pPr>
            <a:endParaRPr lang="es-ES" sz="1800" dirty="0"/>
          </a:p>
          <a:p>
            <a:pPr marL="0" indent="0">
              <a:buNone/>
            </a:pPr>
            <a:endParaRPr lang="es-ES" sz="1800" dirty="0"/>
          </a:p>
          <a:p>
            <a:pPr marL="0" indent="0">
              <a:buFont typeface="Arial" panose="020B0604020202020204" pitchFamily="34" charset="0"/>
              <a:buNone/>
            </a:pPr>
            <a:endParaRPr lang="es-ES" sz="1800" dirty="0"/>
          </a:p>
          <a:p>
            <a:endParaRPr lang="es-ES" sz="1800" dirty="0"/>
          </a:p>
          <a:p>
            <a:endParaRPr lang="es-AR" sz="2000" dirty="0"/>
          </a:p>
          <a:p>
            <a:pPr marL="0" indent="0">
              <a:buNone/>
            </a:pPr>
            <a:endParaRPr lang="es-AR" sz="2000" dirty="0"/>
          </a:p>
        </p:txBody>
      </p:sp>
      <p:sp>
        <p:nvSpPr>
          <p:cNvPr id="9" name="Marcador de contenido 2"/>
          <p:cNvSpPr txBox="1">
            <a:spLocks/>
          </p:cNvSpPr>
          <p:nvPr/>
        </p:nvSpPr>
        <p:spPr>
          <a:xfrm>
            <a:off x="4788024" y="4653136"/>
            <a:ext cx="3888432" cy="792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ES" sz="1800" dirty="0"/>
          </a:p>
          <a:p>
            <a:r>
              <a:rPr lang="es-ES" sz="1800" dirty="0"/>
              <a:t>Mama de Tomás </a:t>
            </a:r>
          </a:p>
          <a:p>
            <a:pPr marL="0" indent="0">
              <a:buFont typeface="Arial" panose="020B0604020202020204" pitchFamily="34" charset="0"/>
              <a:buNone/>
            </a:pPr>
            <a:endParaRPr lang="es-ES" sz="1800" dirty="0"/>
          </a:p>
          <a:p>
            <a:pPr marL="0" indent="0">
              <a:buNone/>
            </a:pPr>
            <a:endParaRPr lang="es-ES" sz="1800" dirty="0"/>
          </a:p>
          <a:p>
            <a:pPr marL="0" indent="0">
              <a:buFont typeface="Arial" panose="020B0604020202020204" pitchFamily="34" charset="0"/>
              <a:buNone/>
            </a:pPr>
            <a:endParaRPr lang="es-ES" sz="1800" dirty="0"/>
          </a:p>
          <a:p>
            <a:endParaRPr lang="es-ES" sz="1800" dirty="0"/>
          </a:p>
          <a:p>
            <a:endParaRPr lang="es-AR" sz="2000" dirty="0"/>
          </a:p>
          <a:p>
            <a:endParaRPr lang="es-AR" sz="2000" dirty="0"/>
          </a:p>
        </p:txBody>
      </p:sp>
      <p:sp>
        <p:nvSpPr>
          <p:cNvPr id="10" name="Marcador de contenido 2"/>
          <p:cNvSpPr txBox="1">
            <a:spLocks/>
          </p:cNvSpPr>
          <p:nvPr/>
        </p:nvSpPr>
        <p:spPr>
          <a:xfrm>
            <a:off x="611560" y="1133128"/>
            <a:ext cx="4104456" cy="1935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AR" sz="1800" dirty="0"/>
              <a:t>2.000 - 2.007: Galpones de Empaque - Sistema Control de Calidad -  </a:t>
            </a:r>
            <a:r>
              <a:rPr lang="es-AR" sz="1800" dirty="0" err="1"/>
              <a:t>Globalgap</a:t>
            </a:r>
            <a:r>
              <a:rPr lang="es-AR" sz="1800" dirty="0"/>
              <a:t> -</a:t>
            </a:r>
            <a:r>
              <a:rPr lang="es-AR" sz="1800" dirty="0" err="1"/>
              <a:t>Tesco</a:t>
            </a:r>
            <a:r>
              <a:rPr lang="es-AR" sz="1800" dirty="0"/>
              <a:t> </a:t>
            </a:r>
            <a:r>
              <a:rPr lang="es-AR" sz="1800" dirty="0" err="1"/>
              <a:t>Natures</a:t>
            </a:r>
            <a:r>
              <a:rPr lang="es-AR" sz="1800" dirty="0"/>
              <a:t> </a:t>
            </a:r>
            <a:r>
              <a:rPr lang="es-AR" sz="1800" dirty="0" err="1"/>
              <a:t>Choice</a:t>
            </a:r>
            <a:r>
              <a:rPr lang="es-AR" sz="1800" dirty="0"/>
              <a:t>  </a:t>
            </a:r>
          </a:p>
          <a:p>
            <a:pPr algn="just"/>
            <a:r>
              <a:rPr lang="es-ES" sz="1800" dirty="0"/>
              <a:t>2.005: SAGPYA -Programa Calidad de los Alimentos Argentinos: </a:t>
            </a:r>
            <a:r>
              <a:rPr lang="es-ES" sz="1800" dirty="0" err="1"/>
              <a:t>Globalgap</a:t>
            </a:r>
            <a:r>
              <a:rPr lang="es-ES" sz="1800" dirty="0"/>
              <a:t> y BPM en la cadena de ciruela desecada. </a:t>
            </a:r>
          </a:p>
          <a:p>
            <a:pPr marL="0" indent="0">
              <a:buFont typeface="Arial" panose="020B0604020202020204" pitchFamily="34" charset="0"/>
              <a:buNone/>
            </a:pPr>
            <a:endParaRPr lang="es-ES" sz="1800" dirty="0"/>
          </a:p>
          <a:p>
            <a:endParaRPr lang="es-ES" sz="1800" dirty="0"/>
          </a:p>
          <a:p>
            <a:pPr marL="0" indent="0">
              <a:buFont typeface="Arial" panose="020B0604020202020204" pitchFamily="34" charset="0"/>
              <a:buNone/>
            </a:pPr>
            <a:endParaRPr lang="es-ES" sz="1800" dirty="0"/>
          </a:p>
          <a:p>
            <a:endParaRPr lang="es-ES" sz="1800" dirty="0"/>
          </a:p>
          <a:p>
            <a:endParaRPr lang="es-AR" sz="2000" dirty="0"/>
          </a:p>
          <a:p>
            <a:pPr marL="0" indent="0">
              <a:buNone/>
            </a:pPr>
            <a:endParaRPr lang="es-AR" sz="2000" dirty="0"/>
          </a:p>
        </p:txBody>
      </p:sp>
      <p:graphicFrame>
        <p:nvGraphicFramePr>
          <p:cNvPr id="12" name="Tabla 11"/>
          <p:cNvGraphicFramePr>
            <a:graphicFrameLocks noGrp="1"/>
          </p:cNvGraphicFramePr>
          <p:nvPr>
            <p:extLst>
              <p:ext uri="{D42A27DB-BD31-4B8C-83A1-F6EECF244321}">
                <p14:modId xmlns:p14="http://schemas.microsoft.com/office/powerpoint/2010/main" val="322036427"/>
              </p:ext>
            </p:extLst>
          </p:nvPr>
        </p:nvGraphicFramePr>
        <p:xfrm>
          <a:off x="755576" y="3356992"/>
          <a:ext cx="7848872" cy="1208405"/>
        </p:xfrm>
        <a:graphic>
          <a:graphicData uri="http://schemas.openxmlformats.org/drawingml/2006/table">
            <a:tbl>
              <a:tblPr firstRow="1" firstCol="1" bandRow="1"/>
              <a:tblGrid>
                <a:gridCol w="1709288">
                  <a:extLst>
                    <a:ext uri="{9D8B030D-6E8A-4147-A177-3AD203B41FA5}">
                      <a16:colId xmlns:a16="http://schemas.microsoft.com/office/drawing/2014/main" val="3666629333"/>
                    </a:ext>
                  </a:extLst>
                </a:gridCol>
                <a:gridCol w="1963120">
                  <a:extLst>
                    <a:ext uri="{9D8B030D-6E8A-4147-A177-3AD203B41FA5}">
                      <a16:colId xmlns:a16="http://schemas.microsoft.com/office/drawing/2014/main" val="3602760940"/>
                    </a:ext>
                  </a:extLst>
                </a:gridCol>
                <a:gridCol w="2016224">
                  <a:extLst>
                    <a:ext uri="{9D8B030D-6E8A-4147-A177-3AD203B41FA5}">
                      <a16:colId xmlns:a16="http://schemas.microsoft.com/office/drawing/2014/main" val="3253491094"/>
                    </a:ext>
                  </a:extLst>
                </a:gridCol>
                <a:gridCol w="2160240">
                  <a:extLst>
                    <a:ext uri="{9D8B030D-6E8A-4147-A177-3AD203B41FA5}">
                      <a16:colId xmlns:a16="http://schemas.microsoft.com/office/drawing/2014/main" val="544945210"/>
                    </a:ext>
                  </a:extLst>
                </a:gridCol>
              </a:tblGrid>
              <a:tr h="659765">
                <a:tc>
                  <a:txBody>
                    <a:bodyPr/>
                    <a:lstStyle/>
                    <a:p>
                      <a:pPr algn="ctr">
                        <a:spcAft>
                          <a:spcPts val="0"/>
                        </a:spcAft>
                      </a:pPr>
                      <a:r>
                        <a:rPr lang="es-ES" sz="1800" b="0" dirty="0">
                          <a:solidFill>
                            <a:srgbClr val="000000"/>
                          </a:solidFill>
                          <a:effectLst/>
                          <a:latin typeface="Calibri" panose="020F0502020204030204" pitchFamily="34" charset="0"/>
                          <a:ea typeface="Times New Roman" panose="02020603050405020304" pitchFamily="18" charset="0"/>
                        </a:rPr>
                        <a:t> </a:t>
                      </a:r>
                      <a:r>
                        <a:rPr lang="es-ES" sz="1800" b="1" dirty="0">
                          <a:solidFill>
                            <a:srgbClr val="000000"/>
                          </a:solidFill>
                          <a:effectLst/>
                          <a:latin typeface="Calibri" panose="020F0502020204030204" pitchFamily="34" charset="0"/>
                          <a:ea typeface="Times New Roman" panose="02020603050405020304" pitchFamily="18" charset="0"/>
                        </a:rPr>
                        <a:t>Participación en auditorias </a:t>
                      </a:r>
                      <a:endParaRPr lang="es-AR" sz="1800" b="1"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spcAft>
                          <a:spcPts val="0"/>
                        </a:spcAft>
                      </a:pPr>
                      <a:r>
                        <a:rPr lang="es-ES" sz="1800" b="0" dirty="0">
                          <a:solidFill>
                            <a:srgbClr val="000000"/>
                          </a:solidFill>
                          <a:effectLst/>
                          <a:latin typeface="Calibri" panose="020F0502020204030204" pitchFamily="34" charset="0"/>
                          <a:ea typeface="Times New Roman" panose="02020603050405020304" pitchFamily="18" charset="0"/>
                        </a:rPr>
                        <a:t>Auditorias Externas</a:t>
                      </a:r>
                      <a:endParaRPr lang="es-AR" sz="1800" b="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spcAft>
                          <a:spcPts val="0"/>
                        </a:spcAft>
                      </a:pPr>
                      <a:r>
                        <a:rPr lang="es-ES" sz="1800" b="0" dirty="0">
                          <a:solidFill>
                            <a:srgbClr val="000000"/>
                          </a:solidFill>
                          <a:effectLst/>
                          <a:latin typeface="Calibri" panose="020F0502020204030204" pitchFamily="34" charset="0"/>
                          <a:ea typeface="Times New Roman" panose="02020603050405020304" pitchFamily="18" charset="0"/>
                        </a:rPr>
                        <a:t>Auditoria Interna </a:t>
                      </a:r>
                      <a:endParaRPr lang="es-AR" sz="1800" b="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spcAft>
                          <a:spcPts val="0"/>
                        </a:spcAft>
                      </a:pPr>
                      <a:r>
                        <a:rPr lang="es-ES" sz="1800" b="0">
                          <a:solidFill>
                            <a:srgbClr val="000000"/>
                          </a:solidFill>
                          <a:effectLst/>
                          <a:latin typeface="Calibri" panose="020F0502020204030204" pitchFamily="34" charset="0"/>
                          <a:ea typeface="Times New Roman" panose="02020603050405020304" pitchFamily="18" charset="0"/>
                        </a:rPr>
                        <a:t>Auditoria a proveedores</a:t>
                      </a:r>
                      <a:endParaRPr lang="es-AR" sz="1800" b="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502811510"/>
                  </a:ext>
                </a:extLst>
              </a:tr>
              <a:tr h="431800">
                <a:tc>
                  <a:txBody>
                    <a:bodyPr/>
                    <a:lstStyle/>
                    <a:p>
                      <a:pPr algn="ctr">
                        <a:spcAft>
                          <a:spcPts val="0"/>
                        </a:spcAft>
                      </a:pPr>
                      <a:r>
                        <a:rPr lang="es-ES" sz="1800" b="0" dirty="0">
                          <a:solidFill>
                            <a:srgbClr val="000000"/>
                          </a:solidFill>
                          <a:effectLst/>
                          <a:latin typeface="Calibri" panose="020F0502020204030204" pitchFamily="34" charset="0"/>
                          <a:ea typeface="Times New Roman" panose="02020603050405020304" pitchFamily="18" charset="0"/>
                        </a:rPr>
                        <a:t>Total Auditorias</a:t>
                      </a:r>
                    </a:p>
                    <a:p>
                      <a:pPr algn="ctr">
                        <a:spcAft>
                          <a:spcPts val="0"/>
                        </a:spcAft>
                      </a:pPr>
                      <a:r>
                        <a:rPr lang="es-ES" sz="1800" b="0" dirty="0">
                          <a:solidFill>
                            <a:srgbClr val="000000"/>
                          </a:solidFill>
                          <a:effectLst/>
                          <a:latin typeface="Calibri" panose="020F0502020204030204" pitchFamily="34" charset="0"/>
                          <a:ea typeface="Times New Roman" panose="02020603050405020304" pitchFamily="18" charset="0"/>
                        </a:rPr>
                        <a:t>167</a:t>
                      </a:r>
                      <a:endParaRPr lang="es-AR" sz="1800" b="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spcAft>
                          <a:spcPts val="0"/>
                        </a:spcAft>
                      </a:pPr>
                      <a:r>
                        <a:rPr lang="es-ES" sz="1800" b="0" dirty="0">
                          <a:solidFill>
                            <a:srgbClr val="000000"/>
                          </a:solidFill>
                          <a:effectLst/>
                          <a:latin typeface="Calibri" panose="020F0502020204030204" pitchFamily="34" charset="0"/>
                          <a:ea typeface="Times New Roman" panose="02020603050405020304" pitchFamily="18" charset="0"/>
                        </a:rPr>
                        <a:t>22</a:t>
                      </a:r>
                      <a:endParaRPr lang="es-AR" sz="1800" b="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spcAft>
                          <a:spcPts val="0"/>
                        </a:spcAft>
                      </a:pPr>
                      <a:r>
                        <a:rPr lang="es-ES" sz="1800" b="0" dirty="0">
                          <a:solidFill>
                            <a:srgbClr val="000000"/>
                          </a:solidFill>
                          <a:effectLst/>
                          <a:latin typeface="Calibri" panose="020F0502020204030204" pitchFamily="34" charset="0"/>
                          <a:ea typeface="Times New Roman" panose="02020603050405020304" pitchFamily="18" charset="0"/>
                        </a:rPr>
                        <a:t>118</a:t>
                      </a:r>
                      <a:endParaRPr lang="es-AR" sz="1800" b="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ctr">
                        <a:spcAft>
                          <a:spcPts val="0"/>
                        </a:spcAft>
                      </a:pPr>
                      <a:r>
                        <a:rPr lang="es-ES" sz="1800" b="0" dirty="0">
                          <a:solidFill>
                            <a:srgbClr val="000000"/>
                          </a:solidFill>
                          <a:effectLst/>
                          <a:latin typeface="Calibri" panose="020F0502020204030204" pitchFamily="34" charset="0"/>
                          <a:ea typeface="Times New Roman" panose="02020603050405020304" pitchFamily="18" charset="0"/>
                        </a:rPr>
                        <a:t>27</a:t>
                      </a:r>
                      <a:endParaRPr lang="es-AR" sz="1800" b="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908871367"/>
                  </a:ext>
                </a:extLst>
              </a:tr>
            </a:tbl>
          </a:graphicData>
        </a:graphic>
      </p:graphicFrame>
      <p:pic>
        <p:nvPicPr>
          <p:cNvPr id="13" name="Imagen 1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339752" y="5517232"/>
            <a:ext cx="2176242" cy="1224136"/>
          </a:xfrm>
          <a:prstGeom prst="rect">
            <a:avLst/>
          </a:prstGeom>
        </p:spPr>
      </p:pic>
      <p:pic>
        <p:nvPicPr>
          <p:cNvPr id="14" name="Imagen 1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rot="5400000">
            <a:off x="6928526" y="5248938"/>
            <a:ext cx="1479636" cy="1584176"/>
          </a:xfrm>
          <a:prstGeom prst="rect">
            <a:avLst/>
          </a:prstGeom>
        </p:spPr>
      </p:pic>
    </p:spTree>
    <p:extLst>
      <p:ext uri="{BB962C8B-B14F-4D97-AF65-F5344CB8AC3E}">
        <p14:creationId xmlns:p14="http://schemas.microsoft.com/office/powerpoint/2010/main" val="1100475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p:cNvGraphicFramePr>
            <a:graphicFrameLocks noGrp="1"/>
          </p:cNvGraphicFramePr>
          <p:nvPr>
            <p:extLst>
              <p:ext uri="{D42A27DB-BD31-4B8C-83A1-F6EECF244321}">
                <p14:modId xmlns:p14="http://schemas.microsoft.com/office/powerpoint/2010/main" val="3194871849"/>
              </p:ext>
            </p:extLst>
          </p:nvPr>
        </p:nvGraphicFramePr>
        <p:xfrm>
          <a:off x="467545" y="1052736"/>
          <a:ext cx="8352926" cy="5486664"/>
        </p:xfrm>
        <a:graphic>
          <a:graphicData uri="http://schemas.openxmlformats.org/drawingml/2006/table">
            <a:tbl>
              <a:tblPr/>
              <a:tblGrid>
                <a:gridCol w="1296143">
                  <a:extLst>
                    <a:ext uri="{9D8B030D-6E8A-4147-A177-3AD203B41FA5}">
                      <a16:colId xmlns:a16="http://schemas.microsoft.com/office/drawing/2014/main" val="2744317160"/>
                    </a:ext>
                  </a:extLst>
                </a:gridCol>
                <a:gridCol w="1657435">
                  <a:extLst>
                    <a:ext uri="{9D8B030D-6E8A-4147-A177-3AD203B41FA5}">
                      <a16:colId xmlns:a16="http://schemas.microsoft.com/office/drawing/2014/main" val="3985152568"/>
                    </a:ext>
                  </a:extLst>
                </a:gridCol>
                <a:gridCol w="2114140">
                  <a:extLst>
                    <a:ext uri="{9D8B030D-6E8A-4147-A177-3AD203B41FA5}">
                      <a16:colId xmlns:a16="http://schemas.microsoft.com/office/drawing/2014/main" val="100618960"/>
                    </a:ext>
                  </a:extLst>
                </a:gridCol>
                <a:gridCol w="2114140">
                  <a:extLst>
                    <a:ext uri="{9D8B030D-6E8A-4147-A177-3AD203B41FA5}">
                      <a16:colId xmlns:a16="http://schemas.microsoft.com/office/drawing/2014/main" val="2834332224"/>
                    </a:ext>
                  </a:extLst>
                </a:gridCol>
                <a:gridCol w="1171068">
                  <a:extLst>
                    <a:ext uri="{9D8B030D-6E8A-4147-A177-3AD203B41FA5}">
                      <a16:colId xmlns:a16="http://schemas.microsoft.com/office/drawing/2014/main" val="3123374702"/>
                    </a:ext>
                  </a:extLst>
                </a:gridCol>
              </a:tblGrid>
              <a:tr h="244072">
                <a:tc>
                  <a:txBody>
                    <a:bodyPr/>
                    <a:lstStyle/>
                    <a:p>
                      <a:pPr algn="ctr" fontAlgn="ctr"/>
                      <a:r>
                        <a:rPr lang="es-AR" sz="1000" b="1" i="0" u="none" strike="noStrike" dirty="0">
                          <a:effectLst/>
                          <a:latin typeface="Arial" panose="020B0604020202020204" pitchFamily="34" charset="0"/>
                        </a:rPr>
                        <a:t>ETAPAS</a:t>
                      </a:r>
                    </a:p>
                  </a:txBody>
                  <a:tcPr marL="3814" marR="3814" marT="3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Identificación de Peligros</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Justificación</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Medidas Preventivas y Correctivas</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¿PCC?</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77183639"/>
                  </a:ext>
                </a:extLst>
              </a:tr>
              <a:tr h="324158">
                <a:tc rowSpan="3">
                  <a:txBody>
                    <a:bodyPr/>
                    <a:lstStyle/>
                    <a:p>
                      <a:pPr algn="ctr" fontAlgn="ctr"/>
                      <a:r>
                        <a:rPr lang="es-AR" sz="1000" b="0" i="0" u="none" strike="noStrike" dirty="0">
                          <a:effectLst/>
                          <a:latin typeface="Arial" panose="020B0604020202020204" pitchFamily="34" charset="0"/>
                        </a:rPr>
                        <a:t>TRANSPORTE </a:t>
                      </a:r>
                    </a:p>
                  </a:txBody>
                  <a:tcPr marL="3814" marR="3814" marT="3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AR" sz="900" b="0" i="0" u="none" strike="noStrike">
                          <a:effectLst/>
                          <a:latin typeface="Arial" panose="020B0604020202020204" pitchFamily="34" charset="0"/>
                        </a:rPr>
                        <a:t>Productos químicos.</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Proveniente de cargas anteriores.                      Contaminación accidental con agroquímicos durante el transporte. </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Se realiza un control visual de la limpieza de los camiones.                                                                               Se emplea tela mediasombra protectora.                                </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00065515"/>
                  </a:ext>
                </a:extLst>
              </a:tr>
              <a:tr h="259326">
                <a:tc vMerge="1">
                  <a:txBody>
                    <a:bodyPr/>
                    <a:lstStyle/>
                    <a:p>
                      <a:endParaRPr lang="es-AR"/>
                    </a:p>
                  </a:txBody>
                  <a:tcPr/>
                </a:tc>
                <a:tc>
                  <a:txBody>
                    <a:bodyPr/>
                    <a:lstStyle/>
                    <a:p>
                      <a:pPr algn="l" fontAlgn="ctr"/>
                      <a:r>
                        <a:rPr lang="es-ES" sz="900" b="0" i="0" u="none" strike="noStrike">
                          <a:effectLst/>
                          <a:latin typeface="Arial" panose="020B0604020202020204" pitchFamily="34" charset="0"/>
                        </a:rPr>
                        <a:t>Astillas, clavos o tierra provenientes del camión.</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Camión en mal estado higienico sanitario.                                    Circulación por calles en mal estado</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Circular por calles pavimentada.                                    Se realiza un control visual de la limpieza de los camiones.                                                                        </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64829380"/>
                  </a:ext>
                </a:extLst>
              </a:tr>
              <a:tr h="518652">
                <a:tc vMerge="1">
                  <a:txBody>
                    <a:bodyPr/>
                    <a:lstStyle/>
                    <a:p>
                      <a:endParaRPr lang="es-AR"/>
                    </a:p>
                  </a:txBody>
                  <a:tcPr/>
                </a:tc>
                <a:tc>
                  <a:txBody>
                    <a:bodyPr/>
                    <a:lstStyle/>
                    <a:p>
                      <a:pPr algn="l" fontAlgn="ctr"/>
                      <a:r>
                        <a:rPr lang="pt-BR" sz="900" b="0" i="0" u="none" strike="noStrike" dirty="0" err="1">
                          <a:effectLst/>
                          <a:latin typeface="Arial" panose="020B0604020202020204" pitchFamily="34" charset="0"/>
                        </a:rPr>
                        <a:t>Microorganismos</a:t>
                      </a:r>
                      <a:r>
                        <a:rPr lang="pt-BR" sz="900" b="0" i="0" u="none" strike="noStrike" dirty="0">
                          <a:effectLst/>
                          <a:latin typeface="Arial" panose="020B0604020202020204" pitchFamily="34" charset="0"/>
                        </a:rPr>
                        <a:t> (</a:t>
                      </a:r>
                      <a:r>
                        <a:rPr lang="pt-BR" sz="900" b="0" i="0" u="none" strike="noStrike" dirty="0" err="1">
                          <a:effectLst/>
                          <a:latin typeface="Arial" panose="020B0604020202020204" pitchFamily="34" charset="0"/>
                        </a:rPr>
                        <a:t>ej</a:t>
                      </a:r>
                      <a:r>
                        <a:rPr lang="pt-BR" sz="900" b="0" i="0" u="none" strike="noStrike" dirty="0">
                          <a:effectLst/>
                          <a:latin typeface="Arial" panose="020B0604020202020204" pitchFamily="34" charset="0"/>
                        </a:rPr>
                        <a:t>. </a:t>
                      </a:r>
                      <a:r>
                        <a:rPr lang="pt-BR" sz="900" b="0" i="0" u="none" strike="noStrike" dirty="0" err="1">
                          <a:effectLst/>
                          <a:latin typeface="Arial" panose="020B0604020202020204" pitchFamily="34" charset="0"/>
                        </a:rPr>
                        <a:t>Hongos</a:t>
                      </a:r>
                      <a:r>
                        <a:rPr lang="pt-BR" sz="900" b="0" i="0" u="none" strike="noStrike" dirty="0">
                          <a:effectLst/>
                          <a:latin typeface="Arial" panose="020B0604020202020204" pitchFamily="34" charset="0"/>
                        </a:rPr>
                        <a:t>) provenientes de bines o fruta</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Carga de fruta en mal estado e inadecuado control de bines</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Limpieza y desinfección profunda de los bines al comienzo y al finalizar la temporada. Mantenimiento peródico de los bines durante la temporada.                                                                    Lavado de la fruta.                                                             Se realiza un control visual de la limpieza de los camiones y envases.                                                 Se emplean envases adecuados</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57869282"/>
                  </a:ext>
                </a:extLst>
              </a:tr>
              <a:tr h="259326">
                <a:tc rowSpan="2">
                  <a:txBody>
                    <a:bodyPr/>
                    <a:lstStyle/>
                    <a:p>
                      <a:pPr algn="ctr" fontAlgn="ctr"/>
                      <a:r>
                        <a:rPr lang="es-AR" sz="1000" b="0" i="0" u="none" strike="noStrike">
                          <a:effectLst/>
                          <a:latin typeface="Arial" panose="020B0604020202020204" pitchFamily="34" charset="0"/>
                        </a:rPr>
                        <a:t>RECEPCIÓN</a:t>
                      </a:r>
                    </a:p>
                  </a:txBody>
                  <a:tcPr marL="3814" marR="3814" marT="38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dirty="0">
                          <a:effectLst/>
                          <a:latin typeface="Arial" panose="020B0604020202020204" pitchFamily="34" charset="0"/>
                        </a:rPr>
                        <a:t>Contaminación física (tierra, plásticos, clavos, etc.)</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Falta de higiene en playa de recepción</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La fruta no debe permanecer en el playón de descarga por más de 3 hs.                                   Lavado de la fruta.                                             Limpieza de playa de recepción (BPM)</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37508904"/>
                  </a:ext>
                </a:extLst>
              </a:tr>
              <a:tr h="491957">
                <a:tc vMerge="1">
                  <a:txBody>
                    <a:bodyPr/>
                    <a:lstStyle/>
                    <a:p>
                      <a:endParaRPr lang="es-AR"/>
                    </a:p>
                  </a:txBody>
                  <a:tcPr/>
                </a:tc>
                <a:tc>
                  <a:txBody>
                    <a:bodyPr/>
                    <a:lstStyle/>
                    <a:p>
                      <a:pPr algn="l" fontAlgn="ctr"/>
                      <a:r>
                        <a:rPr lang="es-ES" sz="900" b="0" i="0" u="none" strike="noStrike" dirty="0">
                          <a:effectLst/>
                          <a:latin typeface="Arial" panose="020B0604020202020204" pitchFamily="34" charset="0"/>
                        </a:rPr>
                        <a:t>Contaminación microbiológica (personal, plagas, animales). </a:t>
                      </a:r>
                      <a:r>
                        <a:rPr lang="es-ES" sz="900" b="0" i="0" u="none" strike="noStrike" dirty="0" err="1">
                          <a:effectLst/>
                          <a:latin typeface="Arial" panose="020B0604020202020204" pitchFamily="34" charset="0"/>
                        </a:rPr>
                        <a:t>Contaminacion</a:t>
                      </a:r>
                      <a:r>
                        <a:rPr lang="es-ES" sz="900" b="0" i="0" u="none" strike="noStrike" dirty="0">
                          <a:effectLst/>
                          <a:latin typeface="Arial" panose="020B0604020202020204" pitchFamily="34" charset="0"/>
                        </a:rPr>
                        <a:t> cruzada (fruta de descarte con fruta apta a la espera de ser procesada o  mezclada con bines </a:t>
                      </a:r>
                      <a:r>
                        <a:rPr lang="es-ES" sz="900" b="0" i="0" u="none" strike="noStrike" dirty="0" err="1">
                          <a:effectLst/>
                          <a:latin typeface="Arial" panose="020B0604020202020204" pitchFamily="34" charset="0"/>
                        </a:rPr>
                        <a:t>vacios</a:t>
                      </a:r>
                      <a:r>
                        <a:rPr lang="es-ES" sz="900" b="0" i="0" u="none" strike="noStrike" dirty="0">
                          <a:effectLst/>
                          <a:latin typeface="Arial" panose="020B0604020202020204" pitchFamily="34" charset="0"/>
                        </a:rPr>
                        <a:t>, pallets, </a:t>
                      </a:r>
                      <a:r>
                        <a:rPr lang="es-ES" sz="900" b="0" i="0" u="none" strike="noStrike" dirty="0" err="1">
                          <a:effectLst/>
                          <a:latin typeface="Arial" panose="020B0604020202020204" pitchFamily="34" charset="0"/>
                        </a:rPr>
                        <a:t>etc</a:t>
                      </a:r>
                      <a:r>
                        <a:rPr lang="es-ES" sz="900" b="0" i="0" u="none" strike="noStrike" dirty="0">
                          <a:effectLst/>
                          <a:latin typeface="Arial" panose="020B0604020202020204" pitchFamily="34" charset="0"/>
                        </a:rPr>
                        <a:t>)</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Inadecuado control de plaga.                       Falta de higiene en playa de recepción.                                             Sanidad e higiene inadecuada de los trabajadores</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La fruta no debe permanecer en el playón de descarga por más de 3 hs.                                              Limpieza de playa de recepción y Control d plagas (BPM). </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2586045"/>
                  </a:ext>
                </a:extLst>
              </a:tr>
              <a:tr h="388989">
                <a:tc rowSpan="3">
                  <a:txBody>
                    <a:bodyPr/>
                    <a:lstStyle/>
                    <a:p>
                      <a:pPr algn="ctr" fontAlgn="ctr"/>
                      <a:r>
                        <a:rPr lang="es-AR" sz="1000" b="0" i="0" u="none" strike="noStrike">
                          <a:effectLst/>
                          <a:latin typeface="Arial" panose="020B0604020202020204" pitchFamily="34" charset="0"/>
                        </a:rPr>
                        <a:t>DESCARGA EN AGUA                                                                      </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Contaminación química incorporada por el agua y/o maquinaria (detergente, desinfectante, aceite lubricante, etc.)</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Falta de capacitación del personal en el manejo adecuado de productos de limpieza. Inadecuado mantenimiento de la maquinaria</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Capacitación del  personal en el manejo adecuado de insumos de limpieza. Mantenimiento de equipos</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05416838"/>
                  </a:ext>
                </a:extLst>
              </a:tr>
              <a:tr h="324158">
                <a:tc vMerge="1">
                  <a:txBody>
                    <a:bodyPr/>
                    <a:lstStyle/>
                    <a:p>
                      <a:endParaRPr lang="es-AR"/>
                    </a:p>
                  </a:txBody>
                  <a:tcPr/>
                </a:tc>
                <a:tc>
                  <a:txBody>
                    <a:bodyPr/>
                    <a:lstStyle/>
                    <a:p>
                      <a:pPr algn="l" fontAlgn="ctr"/>
                      <a:r>
                        <a:rPr lang="es-ES" sz="900" b="0" i="0" u="none" strike="noStrike">
                          <a:effectLst/>
                          <a:latin typeface="Arial" panose="020B0604020202020204" pitchFamily="34" charset="0"/>
                        </a:rPr>
                        <a:t>Contaminación física con residuos sólidos incorporados por el agua y/o maquinaria (tierra, hojas, palos, tornillos, etc.)</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Acumulación de suciedad en pileta de lavado.                                    Inadecuado mantenimiento de maquinaria</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Se cambia el agua de la pileta conla frecuencia necesaria.                                                                  Adecuado mantenimiento de equipos</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9637094"/>
                  </a:ext>
                </a:extLst>
              </a:tr>
              <a:tr h="369921">
                <a:tc vMerge="1">
                  <a:txBody>
                    <a:bodyPr/>
                    <a:lstStyle/>
                    <a:p>
                      <a:endParaRPr lang="es-AR"/>
                    </a:p>
                  </a:txBody>
                  <a:tcPr/>
                </a:tc>
                <a:tc>
                  <a:txBody>
                    <a:bodyPr/>
                    <a:lstStyle/>
                    <a:p>
                      <a:pPr algn="l" fontAlgn="ctr"/>
                      <a:r>
                        <a:rPr lang="es-AR" sz="900" b="0" i="0" u="none" strike="noStrike">
                          <a:effectLst/>
                          <a:latin typeface="Arial" panose="020B0604020202020204" pitchFamily="34" charset="0"/>
                        </a:rPr>
                        <a:t>Contaminación microbiológica.</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Uso de agua contaminada.                                Falta de control del agua de la pileta</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900" b="0" i="0" u="none" strike="noStrike">
                          <a:effectLst/>
                          <a:latin typeface="Arial" panose="020B0604020202020204" pitchFamily="34" charset="0"/>
                        </a:rPr>
                        <a:t>Análisis microbiológico del agua de pozo por lo menos una vez al inicio de la temporada.</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dirty="0">
                          <a:effectLst/>
                          <a:latin typeface="Arial" panose="020B0604020202020204" pitchFamily="34" charset="0"/>
                        </a:rPr>
                        <a:t>NO</a:t>
                      </a:r>
                    </a:p>
                  </a:txBody>
                  <a:tcPr marL="3814" marR="3814" marT="38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33117289"/>
                  </a:ext>
                </a:extLst>
              </a:tr>
            </a:tbl>
          </a:graphicData>
        </a:graphic>
      </p:graphicFrame>
      <p:sp>
        <p:nvSpPr>
          <p:cNvPr id="5" name="Título 1"/>
          <p:cNvSpPr>
            <a:spLocks noGrp="1"/>
          </p:cNvSpPr>
          <p:nvPr>
            <p:ph type="title"/>
          </p:nvPr>
        </p:nvSpPr>
        <p:spPr>
          <a:xfrm>
            <a:off x="628650" y="116633"/>
            <a:ext cx="7886700" cy="1080120"/>
          </a:xfrm>
        </p:spPr>
        <p:txBody>
          <a:bodyPr>
            <a:noAutofit/>
          </a:bodyPr>
          <a:lstStyle/>
          <a:p>
            <a:pPr algn="ctr"/>
            <a:r>
              <a:rPr lang="es-AR" sz="3200" dirty="0">
                <a:latin typeface="+mn-lt"/>
              </a:rPr>
              <a:t>Ejemplo de Análisis de </a:t>
            </a:r>
            <a:r>
              <a:rPr lang="es-AR" sz="3200" dirty="0" err="1">
                <a:latin typeface="+mn-lt"/>
              </a:rPr>
              <a:t>PCCs</a:t>
            </a:r>
            <a:r>
              <a:rPr lang="es-AR" sz="3200" dirty="0">
                <a:latin typeface="+mn-lt"/>
              </a:rPr>
              <a:t> en Galpones de Empaque</a:t>
            </a:r>
          </a:p>
        </p:txBody>
      </p:sp>
    </p:spTree>
    <p:extLst>
      <p:ext uri="{BB962C8B-B14F-4D97-AF65-F5344CB8AC3E}">
        <p14:creationId xmlns:p14="http://schemas.microsoft.com/office/powerpoint/2010/main" val="2585388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p:cNvGraphicFramePr>
            <a:graphicFrameLocks noGrp="1"/>
          </p:cNvGraphicFramePr>
          <p:nvPr>
            <p:extLst>
              <p:ext uri="{D42A27DB-BD31-4B8C-83A1-F6EECF244321}">
                <p14:modId xmlns:p14="http://schemas.microsoft.com/office/powerpoint/2010/main" val="2073190094"/>
              </p:ext>
            </p:extLst>
          </p:nvPr>
        </p:nvGraphicFramePr>
        <p:xfrm>
          <a:off x="251520" y="188640"/>
          <a:ext cx="8568953" cy="6473056"/>
        </p:xfrm>
        <a:graphic>
          <a:graphicData uri="http://schemas.openxmlformats.org/drawingml/2006/table">
            <a:tbl>
              <a:tblPr/>
              <a:tblGrid>
                <a:gridCol w="1266715">
                  <a:extLst>
                    <a:ext uri="{9D8B030D-6E8A-4147-A177-3AD203B41FA5}">
                      <a16:colId xmlns:a16="http://schemas.microsoft.com/office/drawing/2014/main" val="2890827674"/>
                    </a:ext>
                  </a:extLst>
                </a:gridCol>
                <a:gridCol w="1639278">
                  <a:extLst>
                    <a:ext uri="{9D8B030D-6E8A-4147-A177-3AD203B41FA5}">
                      <a16:colId xmlns:a16="http://schemas.microsoft.com/office/drawing/2014/main" val="1342538765"/>
                    </a:ext>
                  </a:extLst>
                </a:gridCol>
                <a:gridCol w="2682455">
                  <a:extLst>
                    <a:ext uri="{9D8B030D-6E8A-4147-A177-3AD203B41FA5}">
                      <a16:colId xmlns:a16="http://schemas.microsoft.com/office/drawing/2014/main" val="1904095939"/>
                    </a:ext>
                  </a:extLst>
                </a:gridCol>
                <a:gridCol w="2309891">
                  <a:extLst>
                    <a:ext uri="{9D8B030D-6E8A-4147-A177-3AD203B41FA5}">
                      <a16:colId xmlns:a16="http://schemas.microsoft.com/office/drawing/2014/main" val="3675864084"/>
                    </a:ext>
                  </a:extLst>
                </a:gridCol>
                <a:gridCol w="670614">
                  <a:extLst>
                    <a:ext uri="{9D8B030D-6E8A-4147-A177-3AD203B41FA5}">
                      <a16:colId xmlns:a16="http://schemas.microsoft.com/office/drawing/2014/main" val="3149849939"/>
                    </a:ext>
                  </a:extLst>
                </a:gridCol>
              </a:tblGrid>
              <a:tr h="190370">
                <a:tc>
                  <a:txBody>
                    <a:bodyPr/>
                    <a:lstStyle/>
                    <a:p>
                      <a:pPr algn="ctr" fontAlgn="ctr"/>
                      <a:r>
                        <a:rPr lang="es-AR" sz="1000" b="1" i="0" u="none" strike="noStrike" dirty="0">
                          <a:effectLst/>
                          <a:latin typeface="Arial" panose="020B0604020202020204" pitchFamily="34" charset="0"/>
                        </a:rPr>
                        <a:t>ETAPAS</a:t>
                      </a:r>
                    </a:p>
                  </a:txBody>
                  <a:tcPr marL="2087" marR="2087" marT="208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Identificación de Peligros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Justificación</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Medidas Preventivas y Correctivas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¿PCC?</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6138521"/>
                  </a:ext>
                </a:extLst>
              </a:tr>
              <a:tr h="315851">
                <a:tc>
                  <a:txBody>
                    <a:bodyPr/>
                    <a:lstStyle/>
                    <a:p>
                      <a:pPr algn="ctr" fontAlgn="ctr"/>
                      <a:r>
                        <a:rPr lang="es-AR" sz="1000" b="0" i="0" u="none" strike="noStrike" dirty="0">
                          <a:effectLst/>
                          <a:latin typeface="Arial" panose="020B0604020202020204" pitchFamily="34" charset="0"/>
                        </a:rPr>
                        <a:t>LAVADO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Contaminación microbiológica con agua contaminada </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Uso de agua contaminada.                     Falta de control del agua de lavado.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Análisis microbiológico del agua de pozo por lo menos una vez al inicio de la temporada.</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37132564"/>
                  </a:ext>
                </a:extLst>
              </a:tr>
              <a:tr h="551129">
                <a:tc rowSpan="3">
                  <a:txBody>
                    <a:bodyPr/>
                    <a:lstStyle/>
                    <a:p>
                      <a:pPr algn="ctr" fontAlgn="ctr"/>
                      <a:r>
                        <a:rPr lang="es-AR" sz="1000" b="0" i="0" u="none" strike="noStrike" dirty="0">
                          <a:effectLst/>
                          <a:latin typeface="Arial" panose="020B0604020202020204" pitchFamily="34" charset="0"/>
                        </a:rPr>
                        <a:t>SELECCIÓN, TAMAÑADO Y EMBALADO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Contaminación con químicos incorporados por el personal, material para empaque o maquinaria.</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Mala higiene del personal.                  Falta de capacitación y equipamiento.                        Material de empaque tóxico. Inadecuado mantenimiento de maquinaria</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Uso de vestimenta apropiada.                                   Capacitación del personal (BPM).                                     Evaluación de proveedores de insumos. Mantenimiento adecuado de equipos.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42072340"/>
                  </a:ext>
                </a:extLst>
              </a:tr>
              <a:tr h="551129">
                <a:tc vMerge="1">
                  <a:txBody>
                    <a:bodyPr/>
                    <a:lstStyle/>
                    <a:p>
                      <a:endParaRPr lang="es-AR"/>
                    </a:p>
                  </a:txBody>
                  <a:tcPr/>
                </a:tc>
                <a:tc>
                  <a:txBody>
                    <a:bodyPr/>
                    <a:lstStyle/>
                    <a:p>
                      <a:pPr algn="l" fontAlgn="ctr"/>
                      <a:r>
                        <a:rPr lang="es-ES" sz="1000" b="0" i="0" u="none" strike="noStrike">
                          <a:effectLst/>
                          <a:latin typeface="Arial" panose="020B0604020202020204" pitchFamily="34" charset="0"/>
                        </a:rPr>
                        <a:t>Residuos sólidos incorporados por el personal y/o infraestructura.</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Mala higiene del personal.                  Falta de capacitación y equipamiento.                            Estado inadecuado de la infraestructura.</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Uso de vestimenta apropiada.                                  Capacitación del personal (BPM).                        Evaluación de proveedores de insumos. Mantenimiento adecuado de equipos.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58794985"/>
                  </a:ext>
                </a:extLst>
              </a:tr>
              <a:tr h="472703">
                <a:tc vMerge="1">
                  <a:txBody>
                    <a:bodyPr/>
                    <a:lstStyle/>
                    <a:p>
                      <a:endParaRPr lang="es-AR"/>
                    </a:p>
                  </a:txBody>
                  <a:tcPr/>
                </a:tc>
                <a:tc>
                  <a:txBody>
                    <a:bodyPr/>
                    <a:lstStyle/>
                    <a:p>
                      <a:pPr algn="l" fontAlgn="ctr"/>
                      <a:r>
                        <a:rPr lang="es-ES" sz="1000" b="0" i="0" u="none" strike="noStrike">
                          <a:effectLst/>
                          <a:latin typeface="Arial" panose="020B0604020202020204" pitchFamily="34" charset="0"/>
                        </a:rPr>
                        <a:t>Contaminación con agentes patógenos provenientes del personal</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Mala higiene del personal.                      Falta de capacitación y equipamiento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Uso de vestimenta apropiada.                               Capacitación del personal (BPM).                            Lavado obligatorio de manos.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10519836"/>
                  </a:ext>
                </a:extLst>
              </a:tr>
              <a:tr h="707981">
                <a:tc>
                  <a:txBody>
                    <a:bodyPr/>
                    <a:lstStyle/>
                    <a:p>
                      <a:pPr algn="ctr" fontAlgn="ctr"/>
                      <a:r>
                        <a:rPr lang="es-AR" sz="1000" b="0" i="0" u="none" strike="noStrike">
                          <a:effectLst/>
                          <a:latin typeface="Arial" panose="020B0604020202020204" pitchFamily="34" charset="0"/>
                        </a:rPr>
                        <a:t>PREENFRIADO </a:t>
                      </a:r>
                    </a:p>
                  </a:txBody>
                  <a:tcPr marL="2087" marR="2087" marT="208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AR" sz="1000" b="0" i="0" u="none" strike="noStrike">
                          <a:effectLst/>
                          <a:latin typeface="Arial" panose="020B0604020202020204" pitchFamily="34" charset="0"/>
                        </a:rPr>
                        <a:t>Contaminación microbiológica.</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La fruta sin procesar puede contaminar a la fruta con microorganismos.                      Mala limpieza y/o desinfección de instalaciones.                         Temperatura de almacenamiento inadecuadas </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Se sectorizan las cámaras para cada tipo de fruta.                                                            Mantenimiento, limpieza y desinfección de instalaciones.                                                             Control de temperatura y humedad de cámaras y túneles.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21578471"/>
                  </a:ext>
                </a:extLst>
              </a:tr>
              <a:tr h="472703">
                <a:tc>
                  <a:txBody>
                    <a:bodyPr/>
                    <a:lstStyle/>
                    <a:p>
                      <a:pPr algn="ctr" fontAlgn="ctr"/>
                      <a:r>
                        <a:rPr lang="es-AR" sz="1000" b="0" i="0" u="none" strike="noStrike">
                          <a:effectLst/>
                          <a:latin typeface="Arial" panose="020B0604020202020204" pitchFamily="34" charset="0"/>
                        </a:rPr>
                        <a:t>PALLETIZADO</a:t>
                      </a:r>
                    </a:p>
                  </a:txBody>
                  <a:tcPr marL="2087" marR="2087" marT="208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Contaminación Física (grampas de flejes, tierra, insectos)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Un incorrecto manejo de los materiales de embalado y un inadecuado estado higiénico de la zona de palletizado podría contaminar la fruta.</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Capacitación del personal en el correcto procedimiento de palletizado y manejo de materales de embalado.                          Mantenimiento, limpieza y desinfección de cámaras.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5532586"/>
                  </a:ext>
                </a:extLst>
              </a:tr>
              <a:tr h="707981">
                <a:tc>
                  <a:txBody>
                    <a:bodyPr/>
                    <a:lstStyle/>
                    <a:p>
                      <a:pPr algn="ctr" fontAlgn="ctr"/>
                      <a:r>
                        <a:rPr lang="es-AR" sz="1000" b="0" i="0" u="none" strike="noStrike">
                          <a:effectLst/>
                          <a:latin typeface="Arial" panose="020B0604020202020204" pitchFamily="34" charset="0"/>
                        </a:rPr>
                        <a:t>CONSERVACIÓN</a:t>
                      </a:r>
                    </a:p>
                  </a:txBody>
                  <a:tcPr marL="2087" marR="2087" marT="208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AR" sz="1000" b="0" i="0" u="none" strike="noStrike">
                          <a:effectLst/>
                          <a:latin typeface="Arial" panose="020B0604020202020204" pitchFamily="34" charset="0"/>
                        </a:rPr>
                        <a:t>Contaminación microbiológica.</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La fruta sin procesar puede contaminar a la fruta con microorganismos.                               Mala limpieza y/o desinfección de instalaciones.                       Temperatura de almacenamiento inadecuadas </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dirty="0">
                          <a:effectLst/>
                          <a:latin typeface="Arial" panose="020B0604020202020204" pitchFamily="34" charset="0"/>
                        </a:rPr>
                        <a:t>Se sectorizan las cámaras para cada tipo de fruta.                                                                         Mantenimiento, limpieza y desinfección de instalaciones.                                                        Control de temperatura y humedad de cámaras y túneles.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83781738"/>
                  </a:ext>
                </a:extLst>
              </a:tr>
              <a:tr h="315851">
                <a:tc rowSpan="2">
                  <a:txBody>
                    <a:bodyPr/>
                    <a:lstStyle/>
                    <a:p>
                      <a:pPr algn="ctr" fontAlgn="ctr"/>
                      <a:r>
                        <a:rPr lang="es-AR" sz="1000" b="0" i="0" u="none" strike="noStrike">
                          <a:effectLst/>
                          <a:latin typeface="Arial" panose="020B0604020202020204" pitchFamily="34" charset="0"/>
                        </a:rPr>
                        <a:t>CARGA</a:t>
                      </a:r>
                    </a:p>
                  </a:txBody>
                  <a:tcPr marL="2087" marR="2087" marT="208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Contaminación Física (excrementos de paloma, tierra, hojas, insectos)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Un icorrecto estado higiénico de las instalaciones puede producir una contaminación de la fruta</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Mantenimiento, limpieza y desinfección de precámara y zona de carga.                          Control de plagas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95567919"/>
                  </a:ext>
                </a:extLst>
              </a:tr>
              <a:tr h="315851">
                <a:tc vMerge="1">
                  <a:txBody>
                    <a:bodyPr/>
                    <a:lstStyle/>
                    <a:p>
                      <a:endParaRPr lang="es-AR"/>
                    </a:p>
                  </a:txBody>
                  <a:tcPr/>
                </a:tc>
                <a:tc>
                  <a:txBody>
                    <a:bodyPr/>
                    <a:lstStyle/>
                    <a:p>
                      <a:pPr algn="l" fontAlgn="ctr"/>
                      <a:r>
                        <a:rPr lang="es-AR" sz="1000" b="0" i="0" u="none" strike="noStrike">
                          <a:effectLst/>
                          <a:latin typeface="Arial" panose="020B0604020202020204" pitchFamily="34" charset="0"/>
                        </a:rPr>
                        <a:t>Contaminación microbiológica</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Las plagas podrían contaminar la fruta.</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Mantenimiento, limpieza y desinfección de precámara y zona de carga.                          Control de plagas</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a:effectLst/>
                          <a:latin typeface="Arial" panose="020B0604020202020204" pitchFamily="34" charset="0"/>
                        </a:rPr>
                        <a:t>NO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53689313"/>
                  </a:ext>
                </a:extLst>
              </a:tr>
              <a:tr h="472703">
                <a:tc>
                  <a:txBody>
                    <a:bodyPr/>
                    <a:lstStyle/>
                    <a:p>
                      <a:pPr algn="ctr" fontAlgn="ctr"/>
                      <a:r>
                        <a:rPr lang="es-AR" sz="1000" b="0" i="0" u="none" strike="noStrike">
                          <a:effectLst/>
                          <a:latin typeface="Arial" panose="020B0604020202020204" pitchFamily="34" charset="0"/>
                        </a:rPr>
                        <a:t>TRANSPORTE </a:t>
                      </a:r>
                    </a:p>
                  </a:txBody>
                  <a:tcPr marL="2087" marR="2087" marT="208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AR" sz="1000" b="0" i="0" u="none" strike="noStrike">
                          <a:effectLst/>
                          <a:latin typeface="Arial" panose="020B0604020202020204" pitchFamily="34" charset="0"/>
                        </a:rPr>
                        <a:t>Contaminación fìsica, química o micronioógica durante el transporte</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AR" sz="1000" b="0" i="0" u="none" strike="noStrike">
                          <a:effectLst/>
                          <a:latin typeface="Arial" panose="020B0604020202020204" pitchFamily="34" charset="0"/>
                        </a:rPr>
                        <a:t>Mala limpieza del container o termo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1000" b="0" i="0" u="none" strike="noStrike">
                          <a:effectLst/>
                          <a:latin typeface="Arial" panose="020B0604020202020204" pitchFamily="34" charset="0"/>
                        </a:rPr>
                        <a:t>Control previo a la carga del transporte (limpieza, temperatua y humedad), lavado y desinfección del mismo en caso de ser necesario.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AR" sz="1000" b="1" i="0" u="none" strike="noStrike" dirty="0">
                          <a:effectLst/>
                          <a:latin typeface="Arial" panose="020B0604020202020204" pitchFamily="34" charset="0"/>
                        </a:rPr>
                        <a:t>NO</a:t>
                      </a:r>
                    </a:p>
                  </a:txBody>
                  <a:tcPr marL="2087" marR="2087" marT="208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18243852"/>
                  </a:ext>
                </a:extLst>
              </a:tr>
            </a:tbl>
          </a:graphicData>
        </a:graphic>
      </p:graphicFrame>
    </p:spTree>
    <p:extLst>
      <p:ext uri="{BB962C8B-B14F-4D97-AF65-F5344CB8AC3E}">
        <p14:creationId xmlns:p14="http://schemas.microsoft.com/office/powerpoint/2010/main" val="2242480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3568" y="188640"/>
            <a:ext cx="7886700" cy="759618"/>
          </a:xfrm>
        </p:spPr>
        <p:txBody>
          <a:bodyPr>
            <a:noAutofit/>
          </a:bodyPr>
          <a:lstStyle/>
          <a:p>
            <a:pPr algn="ctr"/>
            <a:r>
              <a:rPr lang="es-AR" sz="2800" dirty="0">
                <a:latin typeface="+mn-lt"/>
              </a:rPr>
              <a:t>Ejemplo de Monitoreo de </a:t>
            </a:r>
            <a:r>
              <a:rPr lang="es-AR" sz="2800" dirty="0" err="1">
                <a:latin typeface="+mn-lt"/>
              </a:rPr>
              <a:t>PCCs</a:t>
            </a:r>
            <a:r>
              <a:rPr lang="es-AR" sz="2800" dirty="0">
                <a:latin typeface="+mn-lt"/>
              </a:rPr>
              <a:t> en Galpones de Empaque</a:t>
            </a:r>
          </a:p>
        </p:txBody>
      </p:sp>
      <p:graphicFrame>
        <p:nvGraphicFramePr>
          <p:cNvPr id="4" name="Tabla 3"/>
          <p:cNvGraphicFramePr>
            <a:graphicFrameLocks noGrp="1"/>
          </p:cNvGraphicFramePr>
          <p:nvPr>
            <p:extLst>
              <p:ext uri="{D42A27DB-BD31-4B8C-83A1-F6EECF244321}">
                <p14:modId xmlns:p14="http://schemas.microsoft.com/office/powerpoint/2010/main" val="1738513909"/>
              </p:ext>
            </p:extLst>
          </p:nvPr>
        </p:nvGraphicFramePr>
        <p:xfrm>
          <a:off x="323528" y="1052736"/>
          <a:ext cx="8424936" cy="1284358"/>
        </p:xfrm>
        <a:graphic>
          <a:graphicData uri="http://schemas.openxmlformats.org/drawingml/2006/table">
            <a:tbl>
              <a:tblPr/>
              <a:tblGrid>
                <a:gridCol w="1876323">
                  <a:extLst>
                    <a:ext uri="{9D8B030D-6E8A-4147-A177-3AD203B41FA5}">
                      <a16:colId xmlns:a16="http://schemas.microsoft.com/office/drawing/2014/main" val="4151931020"/>
                    </a:ext>
                  </a:extLst>
                </a:gridCol>
                <a:gridCol w="1567717">
                  <a:extLst>
                    <a:ext uri="{9D8B030D-6E8A-4147-A177-3AD203B41FA5}">
                      <a16:colId xmlns:a16="http://schemas.microsoft.com/office/drawing/2014/main" val="3525811337"/>
                    </a:ext>
                  </a:extLst>
                </a:gridCol>
                <a:gridCol w="1977224">
                  <a:extLst>
                    <a:ext uri="{9D8B030D-6E8A-4147-A177-3AD203B41FA5}">
                      <a16:colId xmlns:a16="http://schemas.microsoft.com/office/drawing/2014/main" val="868008788"/>
                    </a:ext>
                  </a:extLst>
                </a:gridCol>
                <a:gridCol w="1633463">
                  <a:extLst>
                    <a:ext uri="{9D8B030D-6E8A-4147-A177-3AD203B41FA5}">
                      <a16:colId xmlns:a16="http://schemas.microsoft.com/office/drawing/2014/main" val="2837018048"/>
                    </a:ext>
                  </a:extLst>
                </a:gridCol>
                <a:gridCol w="1370209">
                  <a:extLst>
                    <a:ext uri="{9D8B030D-6E8A-4147-A177-3AD203B41FA5}">
                      <a16:colId xmlns:a16="http://schemas.microsoft.com/office/drawing/2014/main" val="1719072048"/>
                    </a:ext>
                  </a:extLst>
                </a:gridCol>
              </a:tblGrid>
              <a:tr h="173461">
                <a:tc>
                  <a:txBody>
                    <a:bodyPr/>
                    <a:lstStyle/>
                    <a:p>
                      <a:pPr algn="ctr" fontAlgn="b"/>
                      <a:r>
                        <a:rPr lang="es-AR" sz="1200" b="1" i="0" u="none" strike="noStrike">
                          <a:effectLst/>
                          <a:latin typeface="Calibri" panose="020F0502020204030204" pitchFamily="34" charset="0"/>
                        </a:rPr>
                        <a:t>FASE </a:t>
                      </a: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200" b="1" i="0" u="none" strike="noStrike">
                          <a:effectLst/>
                          <a:latin typeface="Calibri" panose="020F0502020204030204" pitchFamily="34" charset="0"/>
                        </a:rPr>
                        <a:t>PELIGRO</a:t>
                      </a: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200" b="1" i="0" u="none" strike="noStrike">
                          <a:effectLst/>
                          <a:latin typeface="Calibri" panose="020F0502020204030204" pitchFamily="34" charset="0"/>
                        </a:rPr>
                        <a:t>NIVEL ACEPTABLE</a:t>
                      </a: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200" b="1" i="0" u="none" strike="noStrike">
                          <a:effectLst/>
                          <a:latin typeface="Calibri" panose="020F0502020204030204" pitchFamily="34" charset="0"/>
                        </a:rPr>
                        <a:t>MEDIDA DE CONTROL</a:t>
                      </a: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200" b="1" i="0" u="none" strike="noStrike">
                          <a:effectLst/>
                          <a:latin typeface="Calibri" panose="020F0502020204030204" pitchFamily="34" charset="0"/>
                        </a:rPr>
                        <a:t>LIMITE CRITICO</a:t>
                      </a: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017584"/>
                  </a:ext>
                </a:extLst>
              </a:tr>
              <a:tr h="1092805">
                <a:tc>
                  <a:txBody>
                    <a:bodyPr/>
                    <a:lstStyle/>
                    <a:p>
                      <a:pPr algn="ctr" fontAlgn="ctr"/>
                      <a:r>
                        <a:rPr lang="es-AR" sz="1200" b="0" i="0" u="none" strike="noStrike">
                          <a:effectLst/>
                          <a:latin typeface="Calibri" panose="020F0502020204030204" pitchFamily="34" charset="0"/>
                        </a:rPr>
                        <a:t>Mateia Prima </a:t>
                      </a:r>
                    </a:p>
                  </a:txBody>
                  <a:tcPr marL="8673" marR="8673" marT="8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dirty="0">
                          <a:effectLst/>
                          <a:latin typeface="Calibri" panose="020F0502020204030204" pitchFamily="34" charset="0"/>
                        </a:rPr>
                        <a:t>Residuos de pesticidas</a:t>
                      </a:r>
                    </a:p>
                  </a:txBody>
                  <a:tcPr marL="8673" marR="8673" marT="8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0" i="0" u="none" strike="noStrike" dirty="0">
                          <a:effectLst/>
                          <a:latin typeface="Calibri" panose="020F0502020204030204" pitchFamily="34" charset="0"/>
                        </a:rPr>
                        <a:t>LMR establecido para peras según Res. </a:t>
                      </a:r>
                      <a:r>
                        <a:rPr lang="es-ES" sz="1200" b="0" i="0" u="none" strike="noStrike" dirty="0" err="1">
                          <a:effectLst/>
                          <a:latin typeface="Calibri" panose="020F0502020204030204" pitchFamily="34" charset="0"/>
                        </a:rPr>
                        <a:t>Senasa</a:t>
                      </a:r>
                      <a:r>
                        <a:rPr lang="es-ES" sz="1200" b="0" i="0" u="none" strike="noStrike" dirty="0">
                          <a:effectLst/>
                          <a:latin typeface="Calibri" panose="020F0502020204030204" pitchFamily="34" charset="0"/>
                        </a:rPr>
                        <a:t> 943/10</a:t>
                      </a:r>
                    </a:p>
                  </a:txBody>
                  <a:tcPr marL="8673" marR="8673" marT="8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0" i="0" u="none" strike="noStrike" dirty="0">
                          <a:effectLst/>
                          <a:latin typeface="Calibri" panose="020F0502020204030204" pitchFamily="34" charset="0"/>
                        </a:rPr>
                        <a:t>.Aplicación de BPA</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.Capacitación a productores</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.Productores aprobados</a:t>
                      </a:r>
                      <a:br>
                        <a:rPr lang="es-ES" sz="1200" b="0" i="0" u="none" strike="noStrike" dirty="0">
                          <a:effectLst/>
                          <a:latin typeface="Calibri" panose="020F0502020204030204" pitchFamily="34" charset="0"/>
                        </a:rPr>
                      </a:br>
                      <a:endParaRPr lang="es-ES" sz="1200" b="0" i="0" u="none" strike="noStrike" dirty="0">
                        <a:effectLst/>
                        <a:latin typeface="Calibri" panose="020F0502020204030204" pitchFamily="34" charset="0"/>
                      </a:endParaRPr>
                    </a:p>
                  </a:txBody>
                  <a:tcPr marL="8673" marR="8673" marT="8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 sz="1200" b="0" i="0" u="none" strike="noStrike" dirty="0">
                          <a:effectLst/>
                          <a:latin typeface="Calibri" panose="020F0502020204030204" pitchFamily="34" charset="0"/>
                        </a:rPr>
                        <a:t>.Dosis recomendada (L/Ha)</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.Período de Carencia (días)</a:t>
                      </a:r>
                      <a:br>
                        <a:rPr lang="es-ES" sz="1200" b="0" i="0" u="none" strike="noStrike" dirty="0">
                          <a:effectLst/>
                          <a:latin typeface="Calibri" panose="020F0502020204030204" pitchFamily="34" charset="0"/>
                        </a:rPr>
                      </a:br>
                      <a:endParaRPr lang="es-ES" sz="1200" b="0" i="0" u="none" strike="noStrike" dirty="0">
                        <a:effectLst/>
                        <a:latin typeface="Calibri" panose="020F0502020204030204" pitchFamily="34" charset="0"/>
                      </a:endParaRP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6449117"/>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3149980145"/>
              </p:ext>
            </p:extLst>
          </p:nvPr>
        </p:nvGraphicFramePr>
        <p:xfrm>
          <a:off x="323528" y="2577709"/>
          <a:ext cx="8424935" cy="1787395"/>
        </p:xfrm>
        <a:graphic>
          <a:graphicData uri="http://schemas.openxmlformats.org/drawingml/2006/table">
            <a:tbl>
              <a:tblPr/>
              <a:tblGrid>
                <a:gridCol w="1876323">
                  <a:extLst>
                    <a:ext uri="{9D8B030D-6E8A-4147-A177-3AD203B41FA5}">
                      <a16:colId xmlns:a16="http://schemas.microsoft.com/office/drawing/2014/main" val="1349440101"/>
                    </a:ext>
                  </a:extLst>
                </a:gridCol>
                <a:gridCol w="1567716">
                  <a:extLst>
                    <a:ext uri="{9D8B030D-6E8A-4147-A177-3AD203B41FA5}">
                      <a16:colId xmlns:a16="http://schemas.microsoft.com/office/drawing/2014/main" val="404149169"/>
                    </a:ext>
                  </a:extLst>
                </a:gridCol>
                <a:gridCol w="2101605">
                  <a:extLst>
                    <a:ext uri="{9D8B030D-6E8A-4147-A177-3AD203B41FA5}">
                      <a16:colId xmlns:a16="http://schemas.microsoft.com/office/drawing/2014/main" val="347924014"/>
                    </a:ext>
                  </a:extLst>
                </a:gridCol>
                <a:gridCol w="1267611">
                  <a:extLst>
                    <a:ext uri="{9D8B030D-6E8A-4147-A177-3AD203B41FA5}">
                      <a16:colId xmlns:a16="http://schemas.microsoft.com/office/drawing/2014/main" val="4263533782"/>
                    </a:ext>
                  </a:extLst>
                </a:gridCol>
                <a:gridCol w="1611680">
                  <a:extLst>
                    <a:ext uri="{9D8B030D-6E8A-4147-A177-3AD203B41FA5}">
                      <a16:colId xmlns:a16="http://schemas.microsoft.com/office/drawing/2014/main" val="3172910853"/>
                    </a:ext>
                  </a:extLst>
                </a:gridCol>
              </a:tblGrid>
              <a:tr h="173461">
                <a:tc gridSpan="4">
                  <a:txBody>
                    <a:bodyPr/>
                    <a:lstStyle/>
                    <a:p>
                      <a:pPr algn="ctr" fontAlgn="b"/>
                      <a:r>
                        <a:rPr lang="es-AR" sz="1200" b="1" i="0" u="none" strike="noStrike" dirty="0">
                          <a:effectLst/>
                          <a:latin typeface="Calibri" panose="020F0502020204030204" pitchFamily="34" charset="0"/>
                        </a:rPr>
                        <a:t>MONITOREO</a:t>
                      </a: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hMerge="1">
                  <a:txBody>
                    <a:bodyPr/>
                    <a:lstStyle/>
                    <a:p>
                      <a:endParaRPr lang="es-AR"/>
                    </a:p>
                  </a:txBody>
                  <a:tcPr/>
                </a:tc>
                <a:tc rowSpan="2">
                  <a:txBody>
                    <a:bodyPr/>
                    <a:lstStyle/>
                    <a:p>
                      <a:pPr algn="ctr" fontAlgn="b"/>
                      <a:r>
                        <a:rPr lang="es-AR" sz="1200" b="1" i="0" u="none" strike="noStrike">
                          <a:effectLst/>
                          <a:latin typeface="Calibri" panose="020F0502020204030204" pitchFamily="34" charset="0"/>
                        </a:rPr>
                        <a:t>ACCION CORRECTIVA</a:t>
                      </a: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7829464"/>
                  </a:ext>
                </a:extLst>
              </a:tr>
              <a:tr h="208153">
                <a:tc>
                  <a:txBody>
                    <a:bodyPr/>
                    <a:lstStyle/>
                    <a:p>
                      <a:pPr algn="ctr" fontAlgn="b"/>
                      <a:r>
                        <a:rPr lang="es-AR" sz="1200" b="1" i="0" u="none" strike="noStrike">
                          <a:effectLst/>
                          <a:latin typeface="Calibri" panose="020F0502020204030204" pitchFamily="34" charset="0"/>
                        </a:rPr>
                        <a:t>QUE</a:t>
                      </a: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200" b="1" i="0" u="none" strike="noStrike">
                          <a:effectLst/>
                          <a:latin typeface="Calibri" panose="020F0502020204030204" pitchFamily="34" charset="0"/>
                        </a:rPr>
                        <a:t>COMO</a:t>
                      </a: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200" b="1" i="0" u="none" strike="noStrike">
                          <a:effectLst/>
                          <a:latin typeface="Calibri" panose="020F0502020204030204" pitchFamily="34" charset="0"/>
                        </a:rPr>
                        <a:t>FRECUENCIA</a:t>
                      </a: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200" b="1" i="0" u="none" strike="noStrike">
                          <a:effectLst/>
                          <a:latin typeface="Calibri" panose="020F0502020204030204" pitchFamily="34" charset="0"/>
                        </a:rPr>
                        <a:t>QUIEN</a:t>
                      </a:r>
                    </a:p>
                  </a:txBody>
                  <a:tcPr marL="8673" marR="8673" marT="86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AR"/>
                    </a:p>
                  </a:txBody>
                  <a:tcPr/>
                </a:tc>
                <a:extLst>
                  <a:ext uri="{0D108BD9-81ED-4DB2-BD59-A6C34878D82A}">
                    <a16:rowId xmlns:a16="http://schemas.microsoft.com/office/drawing/2014/main" val="487293546"/>
                  </a:ext>
                </a:extLst>
              </a:tr>
              <a:tr h="1387689">
                <a:tc>
                  <a:txBody>
                    <a:bodyPr/>
                    <a:lstStyle/>
                    <a:p>
                      <a:pPr algn="ctr" fontAlgn="ctr"/>
                      <a:r>
                        <a:rPr lang="es-AR" sz="1200" b="0" i="0" u="none" strike="noStrike" dirty="0">
                          <a:effectLst/>
                          <a:latin typeface="Calibri" panose="020F0502020204030204" pitchFamily="34" charset="0"/>
                        </a:rPr>
                        <a:t>Registro de aplicaciones fitosanitarias</a:t>
                      </a:r>
                    </a:p>
                  </a:txBody>
                  <a:tcPr marL="8673" marR="8673" marT="8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0" i="0" u="none" strike="noStrike" dirty="0">
                          <a:effectLst/>
                          <a:latin typeface="Calibri" panose="020F0502020204030204" pitchFamily="34" charset="0"/>
                        </a:rPr>
                        <a:t>Auditoría a Fincas o solicitud del registro de aplicaciones </a:t>
                      </a:r>
                    </a:p>
                  </a:txBody>
                  <a:tcPr marL="8673" marR="8673" marT="8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effectLst/>
                          <a:latin typeface="Calibri" panose="020F0502020204030204" pitchFamily="34" charset="0"/>
                        </a:rPr>
                        <a:t>5 Dias previo a la primer cosecha y posteriormente cada 15 dias</a:t>
                      </a:r>
                    </a:p>
                  </a:txBody>
                  <a:tcPr marL="8673" marR="8673" marT="8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dirty="0">
                          <a:effectLst/>
                          <a:latin typeface="Calibri" panose="020F0502020204030204" pitchFamily="34" charset="0"/>
                        </a:rPr>
                        <a:t>Auditor interno</a:t>
                      </a:r>
                    </a:p>
                  </a:txBody>
                  <a:tcPr marL="8673" marR="8673" marT="8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1200" b="0" i="0" u="none" strike="noStrike" dirty="0">
                          <a:effectLst/>
                          <a:latin typeface="Calibri" panose="020F0502020204030204" pitchFamily="34" charset="0"/>
                        </a:rPr>
                        <a:t>Segregar Materia y definir posibles destinos:</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.Otro destino (donde se cumplan los plazos)</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.Otro uso</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.Cuarentena y reevaluación</a:t>
                      </a:r>
                    </a:p>
                  </a:txBody>
                  <a:tcPr marL="8673" marR="8673" marT="86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7800618"/>
                  </a:ext>
                </a:extLst>
              </a:tr>
            </a:tbl>
          </a:graphicData>
        </a:graphic>
      </p:graphicFrame>
      <p:graphicFrame>
        <p:nvGraphicFramePr>
          <p:cNvPr id="7" name="Tabla 6"/>
          <p:cNvGraphicFramePr>
            <a:graphicFrameLocks noGrp="1"/>
          </p:cNvGraphicFramePr>
          <p:nvPr>
            <p:extLst>
              <p:ext uri="{D42A27DB-BD31-4B8C-83A1-F6EECF244321}">
                <p14:modId xmlns:p14="http://schemas.microsoft.com/office/powerpoint/2010/main" val="1554935583"/>
              </p:ext>
            </p:extLst>
          </p:nvPr>
        </p:nvGraphicFramePr>
        <p:xfrm>
          <a:off x="2051720" y="4572743"/>
          <a:ext cx="5040560" cy="1448545"/>
        </p:xfrm>
        <a:graphic>
          <a:graphicData uri="http://schemas.openxmlformats.org/drawingml/2006/table">
            <a:tbl>
              <a:tblPr/>
              <a:tblGrid>
                <a:gridCol w="2592288">
                  <a:extLst>
                    <a:ext uri="{9D8B030D-6E8A-4147-A177-3AD203B41FA5}">
                      <a16:colId xmlns:a16="http://schemas.microsoft.com/office/drawing/2014/main" val="468743573"/>
                    </a:ext>
                  </a:extLst>
                </a:gridCol>
                <a:gridCol w="2448272">
                  <a:extLst>
                    <a:ext uri="{9D8B030D-6E8A-4147-A177-3AD203B41FA5}">
                      <a16:colId xmlns:a16="http://schemas.microsoft.com/office/drawing/2014/main" val="1184698696"/>
                    </a:ext>
                  </a:extLst>
                </a:gridCol>
              </a:tblGrid>
              <a:tr h="184020">
                <a:tc>
                  <a:txBody>
                    <a:bodyPr/>
                    <a:lstStyle/>
                    <a:p>
                      <a:pPr algn="ctr" fontAlgn="b"/>
                      <a:r>
                        <a:rPr lang="es-AR" sz="1200" b="1" i="0" u="none" strike="noStrike" dirty="0">
                          <a:effectLst/>
                          <a:latin typeface="Calibri" panose="020F0502020204030204" pitchFamily="34" charset="0"/>
                        </a:rPr>
                        <a:t>Verificación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200" b="1" i="0" u="none" strike="noStrike" dirty="0">
                          <a:effectLst/>
                          <a:latin typeface="Calibri" panose="020F0502020204030204" pitchFamily="34" charset="0"/>
                        </a:rPr>
                        <a:t>Validación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1885416"/>
                  </a:ext>
                </a:extLst>
              </a:tr>
              <a:tr h="1256140">
                <a:tc>
                  <a:txBody>
                    <a:bodyPr/>
                    <a:lstStyle/>
                    <a:p>
                      <a:pPr algn="l" fontAlgn="ctr"/>
                      <a:r>
                        <a:rPr lang="es-ES" sz="1200" b="0" i="0" u="none" strike="noStrike" dirty="0">
                          <a:effectLst/>
                          <a:latin typeface="Calibri" panose="020F0502020204030204" pitchFamily="34" charset="0"/>
                        </a:rPr>
                        <a:t>.Auditorías Internas</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.Análisis por cromatografía definidos según muestreo xx</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.Auditoría a Productores</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.Informe y certificado auditoria BPA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1200" b="0" i="0" u="none" strike="noStrike" dirty="0">
                          <a:effectLst/>
                          <a:latin typeface="Calibri" panose="020F0502020204030204" pitchFamily="34" charset="0"/>
                        </a:rPr>
                        <a:t>Toma de muestra (según evaluación de riesgos), y análisis por cromatografía</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-Por variedad</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-Por tipo</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-Por zona</a:t>
                      </a:r>
                      <a:br>
                        <a:rPr lang="es-ES" sz="1200" b="0" i="0" u="none" strike="noStrike" dirty="0">
                          <a:effectLst/>
                          <a:latin typeface="Calibri" panose="020F0502020204030204" pitchFamily="34" charset="0"/>
                        </a:rPr>
                      </a:br>
                      <a:r>
                        <a:rPr lang="es-ES" sz="1200" b="0" i="0" u="none" strike="noStrike" dirty="0">
                          <a:effectLst/>
                          <a:latin typeface="Calibri" panose="020F0502020204030204" pitchFamily="34" charset="0"/>
                        </a:rPr>
                        <a:t>-Por productor/es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5969645"/>
                  </a:ext>
                </a:extLst>
              </a:tr>
            </a:tbl>
          </a:graphicData>
        </a:graphic>
      </p:graphicFrame>
    </p:spTree>
    <p:extLst>
      <p:ext uri="{BB962C8B-B14F-4D97-AF65-F5344CB8AC3E}">
        <p14:creationId xmlns:p14="http://schemas.microsoft.com/office/powerpoint/2010/main" val="1003521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764704"/>
            <a:ext cx="5040559" cy="5040559"/>
          </a:xfrm>
          <a:prstGeom prst="rect">
            <a:avLst/>
          </a:prstGeom>
        </p:spPr>
      </p:pic>
    </p:spTree>
    <p:extLst>
      <p:ext uri="{BB962C8B-B14F-4D97-AF65-F5344CB8AC3E}">
        <p14:creationId xmlns:p14="http://schemas.microsoft.com/office/powerpoint/2010/main" val="2180917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365126"/>
            <a:ext cx="8047806" cy="1325563"/>
          </a:xfrm>
        </p:spPr>
        <p:txBody>
          <a:bodyPr>
            <a:normAutofit/>
          </a:bodyPr>
          <a:lstStyle/>
          <a:p>
            <a:pPr algn="ctr"/>
            <a:r>
              <a:rPr lang="es-AR" sz="3200" b="1" dirty="0">
                <a:latin typeface="+mn-lt"/>
              </a:rPr>
              <a:t>Parámetros de calidad de calidad en producto terminado</a:t>
            </a:r>
          </a:p>
        </p:txBody>
      </p:sp>
      <p:pic>
        <p:nvPicPr>
          <p:cNvPr id="4" name="Imagen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87824" y="1772816"/>
            <a:ext cx="5592621" cy="4194466"/>
          </a:xfrm>
          <a:prstGeom prst="rect">
            <a:avLst/>
          </a:prstGeom>
        </p:spPr>
      </p:pic>
      <p:sp>
        <p:nvSpPr>
          <p:cNvPr id="5" name="CuadroTexto 4"/>
          <p:cNvSpPr txBox="1"/>
          <p:nvPr/>
        </p:nvSpPr>
        <p:spPr>
          <a:xfrm>
            <a:off x="395536" y="1844824"/>
            <a:ext cx="2592288" cy="4247317"/>
          </a:xfrm>
          <a:prstGeom prst="rect">
            <a:avLst/>
          </a:prstGeom>
          <a:noFill/>
        </p:spPr>
        <p:txBody>
          <a:bodyPr wrap="square" rtlCol="0">
            <a:spAutoFit/>
          </a:bodyPr>
          <a:lstStyle/>
          <a:p>
            <a:pPr marL="285750" indent="-285750">
              <a:buFont typeface="Wingdings" panose="05000000000000000000" pitchFamily="2" charset="2"/>
              <a:buChar char="ü"/>
            </a:pPr>
            <a:r>
              <a:rPr lang="es-AR" dirty="0"/>
              <a:t>Peso</a:t>
            </a:r>
          </a:p>
          <a:p>
            <a:pPr marL="285750" indent="-285750">
              <a:buFont typeface="Wingdings" panose="05000000000000000000" pitchFamily="2" charset="2"/>
              <a:buChar char="ü"/>
            </a:pPr>
            <a:r>
              <a:rPr lang="es-AR" dirty="0"/>
              <a:t>Calibre (tamaño)</a:t>
            </a:r>
          </a:p>
          <a:p>
            <a:pPr marL="285750" indent="-285750">
              <a:buFont typeface="Wingdings" panose="05000000000000000000" pitchFamily="2" charset="2"/>
              <a:buChar char="ü"/>
            </a:pPr>
            <a:r>
              <a:rPr lang="es-AR" dirty="0"/>
              <a:t>Sanidad </a:t>
            </a:r>
          </a:p>
          <a:p>
            <a:pPr marL="285750" indent="-285750">
              <a:buFont typeface="Wingdings" panose="05000000000000000000" pitchFamily="2" charset="2"/>
              <a:buChar char="ü"/>
            </a:pPr>
            <a:r>
              <a:rPr lang="es-AR" dirty="0"/>
              <a:t>Frescura</a:t>
            </a:r>
          </a:p>
          <a:p>
            <a:pPr marL="285750" indent="-285750">
              <a:buFont typeface="Wingdings" panose="05000000000000000000" pitchFamily="2" charset="2"/>
              <a:buChar char="ü"/>
            </a:pPr>
            <a:r>
              <a:rPr lang="es-AR" dirty="0"/>
              <a:t>Sabor </a:t>
            </a:r>
          </a:p>
          <a:p>
            <a:pPr marL="285750" indent="-285750">
              <a:buFont typeface="Wingdings" panose="05000000000000000000" pitchFamily="2" charset="2"/>
              <a:buChar char="ü"/>
            </a:pPr>
            <a:r>
              <a:rPr lang="es-AR" dirty="0"/>
              <a:t>Presión (frutas de carozo, pepita)</a:t>
            </a:r>
          </a:p>
          <a:p>
            <a:pPr marL="285750" indent="-285750">
              <a:buFont typeface="Wingdings" panose="05000000000000000000" pitchFamily="2" charset="2"/>
              <a:buChar char="ü"/>
            </a:pPr>
            <a:r>
              <a:rPr lang="es-AR" dirty="0"/>
              <a:t>Azúcar </a:t>
            </a:r>
          </a:p>
          <a:p>
            <a:pPr marL="285750" indent="-285750">
              <a:buFont typeface="Wingdings" panose="05000000000000000000" pitchFamily="2" charset="2"/>
              <a:buChar char="ü"/>
            </a:pPr>
            <a:r>
              <a:rPr lang="es-AR" dirty="0"/>
              <a:t>Color (calidad y madurez)</a:t>
            </a:r>
          </a:p>
          <a:p>
            <a:pPr marL="285750" indent="-285750">
              <a:buFont typeface="Wingdings" panose="05000000000000000000" pitchFamily="2" charset="2"/>
              <a:buChar char="ü"/>
            </a:pPr>
            <a:r>
              <a:rPr lang="es-AR" dirty="0"/>
              <a:t>Presencia del pedúnculo</a:t>
            </a:r>
          </a:p>
          <a:p>
            <a:pPr marL="285750" indent="-285750">
              <a:buFont typeface="Wingdings" panose="05000000000000000000" pitchFamily="2" charset="2"/>
              <a:buChar char="ü"/>
            </a:pPr>
            <a:r>
              <a:rPr lang="es-AR" dirty="0"/>
              <a:t>Estado de frescura del pedúnculo (color)</a:t>
            </a:r>
          </a:p>
          <a:p>
            <a:endParaRPr lang="es-AR" dirty="0"/>
          </a:p>
        </p:txBody>
      </p:sp>
    </p:spTree>
    <p:extLst>
      <p:ext uri="{BB962C8B-B14F-4D97-AF65-F5344CB8AC3E}">
        <p14:creationId xmlns:p14="http://schemas.microsoft.com/office/powerpoint/2010/main" val="1085028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31782" cy="615602"/>
          </a:xfrm>
        </p:spPr>
        <p:txBody>
          <a:bodyPr>
            <a:noAutofit/>
          </a:bodyPr>
          <a:lstStyle/>
          <a:p>
            <a:pPr algn="ctr"/>
            <a:r>
              <a:rPr lang="es-ES" sz="2400" dirty="0">
                <a:latin typeface="+mn-lt"/>
              </a:rPr>
              <a:t>Principales Causas de Pérdidas Post-Cosecha y Mala Calidad para Distintos Grupos de Frutas y Hortalizas</a:t>
            </a:r>
            <a:endParaRPr lang="es-AR" sz="2400" dirty="0">
              <a:latin typeface="+mn-lt"/>
            </a:endParaRPr>
          </a:p>
        </p:txBody>
      </p:sp>
      <p:pic>
        <p:nvPicPr>
          <p:cNvPr id="5" name="Imagen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475657" y="972670"/>
            <a:ext cx="6300522" cy="5367955"/>
          </a:xfrm>
          <a:prstGeom prst="rect">
            <a:avLst/>
          </a:prstGeom>
        </p:spPr>
      </p:pic>
    </p:spTree>
    <p:extLst>
      <p:ext uri="{BB962C8B-B14F-4D97-AF65-F5344CB8AC3E}">
        <p14:creationId xmlns:p14="http://schemas.microsoft.com/office/powerpoint/2010/main" val="2429912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1560" y="980728"/>
            <a:ext cx="8280920" cy="5040560"/>
          </a:xfrm>
        </p:spPr>
        <p:txBody>
          <a:bodyPr>
            <a:normAutofit fontScale="92500" lnSpcReduction="20000"/>
          </a:bodyPr>
          <a:lstStyle/>
          <a:p>
            <a:pPr marL="0" indent="0" algn="ctr">
              <a:buNone/>
            </a:pPr>
            <a:r>
              <a:rPr lang="es-ES" dirty="0"/>
              <a:t>El deterioro o los cambios no deseados en la calidad, pueden ser resultado de </a:t>
            </a:r>
            <a:r>
              <a:rPr lang="es-AR" dirty="0"/>
              <a:t>cambios biológicos, microbiológicos, bioquímicos / fisiológicos o físicos en el </a:t>
            </a:r>
            <a:r>
              <a:rPr lang="es-ES" dirty="0"/>
              <a:t>producto. </a:t>
            </a:r>
          </a:p>
          <a:p>
            <a:pPr marL="0" indent="0" algn="ctr">
              <a:buNone/>
            </a:pPr>
            <a:r>
              <a:rPr lang="es-ES" dirty="0"/>
              <a:t>Los factores identificados como causas del deterioro: </a:t>
            </a:r>
          </a:p>
          <a:p>
            <a:pPr marL="0" indent="0" algn="ctr">
              <a:buNone/>
            </a:pPr>
            <a:endParaRPr lang="es-ES" dirty="0"/>
          </a:p>
          <a:p>
            <a:pPr algn="ctr"/>
            <a:r>
              <a:rPr lang="es-ES" dirty="0"/>
              <a:t>inadecuada de los manipulación del producto</a:t>
            </a:r>
          </a:p>
          <a:p>
            <a:pPr algn="ctr"/>
            <a:r>
              <a:rPr lang="es-ES" dirty="0"/>
              <a:t> estructuras de almacenamiento inadecuadas o inexistentes, </a:t>
            </a:r>
          </a:p>
          <a:p>
            <a:pPr algn="ctr"/>
            <a:r>
              <a:rPr lang="es-ES" dirty="0"/>
              <a:t>tecnologías inadecuadas o incorrectas para la manipulación y el almacenamiento del producto,</a:t>
            </a:r>
          </a:p>
          <a:p>
            <a:pPr algn="ctr"/>
            <a:r>
              <a:rPr lang="es-ES" dirty="0"/>
              <a:t> control de calidad ineficaz </a:t>
            </a:r>
          </a:p>
          <a:p>
            <a:pPr algn="ctr"/>
            <a:r>
              <a:rPr lang="es-ES" dirty="0"/>
              <a:t> condiciones ambientales adversas / extremas.</a:t>
            </a:r>
          </a:p>
          <a:p>
            <a:pPr algn="ctr"/>
            <a:r>
              <a:rPr lang="es-ES" dirty="0"/>
              <a:t> tiempo</a:t>
            </a:r>
            <a:endParaRPr lang="es-AR" dirty="0"/>
          </a:p>
        </p:txBody>
      </p:sp>
    </p:spTree>
    <p:extLst>
      <p:ext uri="{BB962C8B-B14F-4D97-AF65-F5344CB8AC3E}">
        <p14:creationId xmlns:p14="http://schemas.microsoft.com/office/powerpoint/2010/main" val="3691695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260648"/>
            <a:ext cx="7886700" cy="1325563"/>
          </a:xfrm>
        </p:spPr>
        <p:txBody>
          <a:bodyPr>
            <a:normAutofit/>
          </a:bodyPr>
          <a:lstStyle/>
          <a:p>
            <a:pPr algn="ctr"/>
            <a:r>
              <a:rPr lang="es-ES" sz="3200" dirty="0">
                <a:latin typeface="+mn-lt"/>
              </a:rPr>
              <a:t>Causas del Deterioro / Factores de Pudrición en Frutas y Hortalizas</a:t>
            </a:r>
            <a:endParaRPr lang="es-AR" sz="3200" dirty="0">
              <a:latin typeface="+mn-lt"/>
            </a:endParaRPr>
          </a:p>
        </p:txBody>
      </p:sp>
      <p:pic>
        <p:nvPicPr>
          <p:cNvPr id="5" name="Imagen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475656" y="1484784"/>
            <a:ext cx="6274296" cy="5081297"/>
          </a:xfrm>
          <a:prstGeom prst="rect">
            <a:avLst/>
          </a:prstGeom>
        </p:spPr>
      </p:pic>
    </p:spTree>
    <p:extLst>
      <p:ext uri="{BB962C8B-B14F-4D97-AF65-F5344CB8AC3E}">
        <p14:creationId xmlns:p14="http://schemas.microsoft.com/office/powerpoint/2010/main" val="1228516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75642"/>
          </a:xfrm>
        </p:spPr>
        <p:txBody>
          <a:bodyPr/>
          <a:lstStyle/>
          <a:p>
            <a:pPr algn="ctr"/>
            <a:r>
              <a:rPr lang="es-AR" dirty="0">
                <a:latin typeface="+mn-lt"/>
              </a:rPr>
              <a:t>Ensayos de vida útil</a:t>
            </a:r>
          </a:p>
        </p:txBody>
      </p:sp>
      <p:pic>
        <p:nvPicPr>
          <p:cNvPr id="4" name="Marcador de contenido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611560" y="1556792"/>
            <a:ext cx="4125028" cy="3093771"/>
          </a:xfrm>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b="-1"/>
          <a:stretch/>
        </p:blipFill>
        <p:spPr>
          <a:xfrm>
            <a:off x="4860032" y="2852936"/>
            <a:ext cx="4046539" cy="3696071"/>
          </a:xfrm>
          <a:prstGeom prst="rect">
            <a:avLst/>
          </a:prstGeom>
        </p:spPr>
      </p:pic>
      <p:sp>
        <p:nvSpPr>
          <p:cNvPr id="3" name="Estrella de 8 puntas 2"/>
          <p:cNvSpPr/>
          <p:nvPr/>
        </p:nvSpPr>
        <p:spPr>
          <a:xfrm>
            <a:off x="827584" y="4797152"/>
            <a:ext cx="2664296" cy="206084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Cortes: verificación de decaimiento interno</a:t>
            </a:r>
          </a:p>
        </p:txBody>
      </p:sp>
    </p:spTree>
    <p:extLst>
      <p:ext uri="{BB962C8B-B14F-4D97-AF65-F5344CB8AC3E}">
        <p14:creationId xmlns:p14="http://schemas.microsoft.com/office/powerpoint/2010/main" val="4210626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latin typeface="+mn-lt"/>
              </a:rPr>
              <a:t>Actividad (30 min)</a:t>
            </a:r>
          </a:p>
        </p:txBody>
      </p:sp>
      <p:sp>
        <p:nvSpPr>
          <p:cNvPr id="3" name="Marcador de contenido 2"/>
          <p:cNvSpPr>
            <a:spLocks noGrp="1"/>
          </p:cNvSpPr>
          <p:nvPr>
            <p:ph idx="1"/>
          </p:nvPr>
        </p:nvSpPr>
        <p:spPr>
          <a:xfrm>
            <a:off x="628650" y="1825625"/>
            <a:ext cx="7886700" cy="4051647"/>
          </a:xfrm>
        </p:spPr>
        <p:txBody>
          <a:bodyPr/>
          <a:lstStyle/>
          <a:p>
            <a:r>
              <a:rPr lang="es-AR" dirty="0"/>
              <a:t>En base a la información recibida, qué contenido mínimo debería tener un </a:t>
            </a:r>
            <a:r>
              <a:rPr lang="es-AR" dirty="0" err="1"/>
              <a:t>check</a:t>
            </a:r>
            <a:r>
              <a:rPr lang="es-AR" dirty="0"/>
              <a:t> </a:t>
            </a:r>
            <a:r>
              <a:rPr lang="es-AR" dirty="0" err="1"/>
              <a:t>list</a:t>
            </a:r>
            <a:r>
              <a:rPr lang="es-AR" dirty="0"/>
              <a:t> de auditoria en galpón de empaque para auditar ? 15 min</a:t>
            </a:r>
          </a:p>
          <a:p>
            <a:r>
              <a:rPr lang="es-AR" dirty="0"/>
              <a:t>Compartir 15 min</a:t>
            </a:r>
          </a:p>
          <a:p>
            <a:endParaRPr lang="es-AR" dirty="0"/>
          </a:p>
        </p:txBody>
      </p:sp>
    </p:spTree>
    <p:extLst>
      <p:ext uri="{BB962C8B-B14F-4D97-AF65-F5344CB8AC3E}">
        <p14:creationId xmlns:p14="http://schemas.microsoft.com/office/powerpoint/2010/main" val="1267284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AR" dirty="0">
                <a:latin typeface="+mn-lt"/>
              </a:rPr>
              <a:t>Empecemos!</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2348880"/>
            <a:ext cx="4014907" cy="2671738"/>
          </a:xfrm>
          <a:prstGeom prst="rect">
            <a:avLst/>
          </a:prstGeom>
        </p:spPr>
      </p:pic>
    </p:spTree>
    <p:extLst>
      <p:ext uri="{BB962C8B-B14F-4D97-AF65-F5344CB8AC3E}">
        <p14:creationId xmlns:p14="http://schemas.microsoft.com/office/powerpoint/2010/main" val="567206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47664" y="764704"/>
            <a:ext cx="6120680" cy="5940088"/>
          </a:xfrm>
          <a:prstGeom prst="rect">
            <a:avLst/>
          </a:prstGeom>
        </p:spPr>
        <p:txBody>
          <a:bodyPr wrap="square">
            <a:spAutoFit/>
          </a:bodyPr>
          <a:lstStyle/>
          <a:p>
            <a:pPr algn="ctr"/>
            <a:r>
              <a:rPr lang="es-AR" sz="2000" b="1" dirty="0">
                <a:solidFill>
                  <a:srgbClr val="000000"/>
                </a:solidFill>
                <a:latin typeface="Calibri" panose="020F0502020204030204" pitchFamily="34" charset="0"/>
              </a:rPr>
              <a:t>Norma ISO/TS 22002-1 Programas de Pre-Requisitos para la Inocuidad </a:t>
            </a:r>
            <a:r>
              <a:rPr lang="es-AR" sz="2000" b="1" dirty="0" err="1">
                <a:solidFill>
                  <a:srgbClr val="000000"/>
                </a:solidFill>
                <a:latin typeface="Calibri" panose="020F0502020204030204" pitchFamily="34" charset="0"/>
              </a:rPr>
              <a:t>Alimetaria</a:t>
            </a:r>
            <a:endParaRPr lang="es-ES" sz="2000" dirty="0">
              <a:solidFill>
                <a:srgbClr val="505050"/>
              </a:solidFill>
              <a:latin typeface="Avenir Next W10 Regular"/>
            </a:endParaRPr>
          </a:p>
          <a:p>
            <a:pPr>
              <a:buFont typeface="Arial" panose="020B0604020202020204" pitchFamily="34" charset="0"/>
              <a:buChar char="•"/>
            </a:pPr>
            <a:r>
              <a:rPr lang="es-ES" sz="2000" dirty="0">
                <a:solidFill>
                  <a:srgbClr val="505050"/>
                </a:solidFill>
                <a:latin typeface="Avenir Next W10 Regular"/>
              </a:rPr>
              <a:t>Construcción y diseño de los edificios</a:t>
            </a:r>
          </a:p>
          <a:p>
            <a:pPr>
              <a:buFont typeface="Arial" panose="020B0604020202020204" pitchFamily="34" charset="0"/>
              <a:buChar char="•"/>
            </a:pPr>
            <a:r>
              <a:rPr lang="es-ES" sz="2000" dirty="0">
                <a:solidFill>
                  <a:srgbClr val="505050"/>
                </a:solidFill>
                <a:latin typeface="Avenir Next W10 Regular"/>
              </a:rPr>
              <a:t>Diseño de instalaciones y espacios de trabajo</a:t>
            </a:r>
          </a:p>
          <a:p>
            <a:pPr>
              <a:buFont typeface="Arial" panose="020B0604020202020204" pitchFamily="34" charset="0"/>
              <a:buChar char="•"/>
            </a:pPr>
            <a:r>
              <a:rPr lang="es-ES" sz="2000" dirty="0">
                <a:solidFill>
                  <a:srgbClr val="505050"/>
                </a:solidFill>
                <a:latin typeface="Avenir Next W10 Regular"/>
              </a:rPr>
              <a:t>Servicios – aire, agua, energía</a:t>
            </a:r>
          </a:p>
          <a:p>
            <a:pPr>
              <a:buFont typeface="Arial" panose="020B0604020202020204" pitchFamily="34" charset="0"/>
              <a:buChar char="•"/>
            </a:pPr>
            <a:r>
              <a:rPr lang="es-ES" sz="2000" dirty="0">
                <a:solidFill>
                  <a:srgbClr val="505050"/>
                </a:solidFill>
                <a:latin typeface="Avenir Next W10 Regular"/>
              </a:rPr>
              <a:t>Desecho de desperdicios</a:t>
            </a:r>
          </a:p>
          <a:p>
            <a:pPr>
              <a:buFont typeface="Arial" panose="020B0604020202020204" pitchFamily="34" charset="0"/>
              <a:buChar char="•"/>
            </a:pPr>
            <a:r>
              <a:rPr lang="es-ES" sz="2000" dirty="0">
                <a:solidFill>
                  <a:srgbClr val="505050"/>
                </a:solidFill>
                <a:latin typeface="Avenir Next W10 Regular"/>
              </a:rPr>
              <a:t>Adaptabilidad del equipo, limpieza y mantenimiento</a:t>
            </a:r>
          </a:p>
          <a:p>
            <a:pPr>
              <a:buFont typeface="Arial" panose="020B0604020202020204" pitchFamily="34" charset="0"/>
              <a:buChar char="•"/>
            </a:pPr>
            <a:r>
              <a:rPr lang="es-ES" sz="2000" dirty="0">
                <a:solidFill>
                  <a:srgbClr val="505050"/>
                </a:solidFill>
                <a:latin typeface="Avenir Next W10 Regular"/>
              </a:rPr>
              <a:t>Manejo de materiales  comprados</a:t>
            </a:r>
          </a:p>
          <a:p>
            <a:pPr>
              <a:buFont typeface="Arial" panose="020B0604020202020204" pitchFamily="34" charset="0"/>
              <a:buChar char="•"/>
            </a:pPr>
            <a:r>
              <a:rPr lang="es-ES" sz="2000" dirty="0">
                <a:solidFill>
                  <a:srgbClr val="505050"/>
                </a:solidFill>
                <a:latin typeface="Avenir Next W10 Regular"/>
              </a:rPr>
              <a:t>Medidas para prevenir la contaminación cruzada</a:t>
            </a:r>
          </a:p>
          <a:p>
            <a:pPr>
              <a:buFont typeface="Arial" panose="020B0604020202020204" pitchFamily="34" charset="0"/>
              <a:buChar char="•"/>
            </a:pPr>
            <a:r>
              <a:rPr lang="es-ES" sz="2000" dirty="0">
                <a:solidFill>
                  <a:srgbClr val="505050"/>
                </a:solidFill>
                <a:latin typeface="Avenir Next W10 Regular"/>
              </a:rPr>
              <a:t>Control de plagas</a:t>
            </a:r>
          </a:p>
          <a:p>
            <a:pPr>
              <a:buFont typeface="Arial" panose="020B0604020202020204" pitchFamily="34" charset="0"/>
              <a:buChar char="•"/>
            </a:pPr>
            <a:r>
              <a:rPr lang="es-ES" sz="2000" dirty="0">
                <a:solidFill>
                  <a:srgbClr val="505050"/>
                </a:solidFill>
                <a:latin typeface="Avenir Next W10 Regular"/>
              </a:rPr>
              <a:t>Higiene del personal e instalaciones para los empleados</a:t>
            </a:r>
          </a:p>
          <a:p>
            <a:pPr>
              <a:buFont typeface="Arial" panose="020B0604020202020204" pitchFamily="34" charset="0"/>
              <a:buChar char="•"/>
            </a:pPr>
            <a:r>
              <a:rPr lang="es-ES" sz="2000" dirty="0">
                <a:solidFill>
                  <a:srgbClr val="505050"/>
                </a:solidFill>
                <a:latin typeface="Avenir Next W10 Regular"/>
              </a:rPr>
              <a:t>Retrabado</a:t>
            </a:r>
          </a:p>
          <a:p>
            <a:pPr>
              <a:buFont typeface="Arial" panose="020B0604020202020204" pitchFamily="34" charset="0"/>
              <a:buChar char="•"/>
            </a:pPr>
            <a:r>
              <a:rPr lang="es-ES" sz="2000" dirty="0">
                <a:solidFill>
                  <a:srgbClr val="505050"/>
                </a:solidFill>
                <a:latin typeface="Avenir Next W10 Regular"/>
              </a:rPr>
              <a:t>Procedimientos para retirar producto (</a:t>
            </a:r>
            <a:r>
              <a:rPr lang="es-ES" sz="2000" dirty="0" err="1">
                <a:solidFill>
                  <a:srgbClr val="505050"/>
                </a:solidFill>
                <a:latin typeface="Avenir Next W10 Regular"/>
              </a:rPr>
              <a:t>Recall</a:t>
            </a:r>
            <a:r>
              <a:rPr lang="es-ES" sz="2000" dirty="0">
                <a:solidFill>
                  <a:srgbClr val="505050"/>
                </a:solidFill>
                <a:latin typeface="Avenir Next W10 Regular"/>
              </a:rPr>
              <a:t>)</a:t>
            </a:r>
          </a:p>
          <a:p>
            <a:pPr>
              <a:buFont typeface="Arial" panose="020B0604020202020204" pitchFamily="34" charset="0"/>
              <a:buChar char="•"/>
            </a:pPr>
            <a:r>
              <a:rPr lang="es-ES" sz="2000" dirty="0">
                <a:solidFill>
                  <a:srgbClr val="505050"/>
                </a:solidFill>
                <a:latin typeface="Avenir Next W10 Regular"/>
              </a:rPr>
              <a:t>Almacenaje</a:t>
            </a:r>
          </a:p>
          <a:p>
            <a:pPr>
              <a:buFont typeface="Arial" panose="020B0604020202020204" pitchFamily="34" charset="0"/>
              <a:buChar char="•"/>
            </a:pPr>
            <a:r>
              <a:rPr lang="es-ES" sz="2000" dirty="0">
                <a:solidFill>
                  <a:srgbClr val="505050"/>
                </a:solidFill>
                <a:latin typeface="Avenir Next W10 Regular"/>
              </a:rPr>
              <a:t>Información del producto/concientización del consumidor</a:t>
            </a:r>
          </a:p>
          <a:p>
            <a:pPr>
              <a:buFont typeface="Arial" panose="020B0604020202020204" pitchFamily="34" charset="0"/>
              <a:buChar char="•"/>
            </a:pPr>
            <a:r>
              <a:rPr lang="es-ES" sz="2000" dirty="0">
                <a:solidFill>
                  <a:srgbClr val="505050"/>
                </a:solidFill>
                <a:latin typeface="Avenir Next W10 Regular"/>
              </a:rPr>
              <a:t>Defensa, </a:t>
            </a:r>
            <a:r>
              <a:rPr lang="es-ES" sz="2000" dirty="0" err="1">
                <a:solidFill>
                  <a:srgbClr val="505050"/>
                </a:solidFill>
                <a:latin typeface="Avenir Next W10 Regular"/>
              </a:rPr>
              <a:t>biovigilancia</a:t>
            </a:r>
            <a:r>
              <a:rPr lang="es-ES" sz="2000" dirty="0">
                <a:solidFill>
                  <a:srgbClr val="505050"/>
                </a:solidFill>
                <a:latin typeface="Avenir Next W10 Regular"/>
              </a:rPr>
              <a:t> y bioterrorismo relacionados con los alimentos</a:t>
            </a:r>
          </a:p>
        </p:txBody>
      </p:sp>
      <p:sp>
        <p:nvSpPr>
          <p:cNvPr id="2" name="CuadroTexto 1"/>
          <p:cNvSpPr txBox="1"/>
          <p:nvPr/>
        </p:nvSpPr>
        <p:spPr>
          <a:xfrm>
            <a:off x="2051720" y="260648"/>
            <a:ext cx="4824536" cy="523220"/>
          </a:xfrm>
          <a:prstGeom prst="rect">
            <a:avLst/>
          </a:prstGeom>
          <a:noFill/>
        </p:spPr>
        <p:txBody>
          <a:bodyPr wrap="square" rtlCol="0">
            <a:spAutoFit/>
          </a:bodyPr>
          <a:lstStyle/>
          <a:p>
            <a:pPr algn="ctr"/>
            <a:r>
              <a:rPr lang="es-AR" sz="2800" dirty="0"/>
              <a:t>Recomendación </a:t>
            </a:r>
          </a:p>
        </p:txBody>
      </p:sp>
    </p:spTree>
    <p:extLst>
      <p:ext uri="{BB962C8B-B14F-4D97-AF65-F5344CB8AC3E}">
        <p14:creationId xmlns:p14="http://schemas.microsoft.com/office/powerpoint/2010/main" val="40392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3"/>
          <p:cNvSpPr>
            <a:spLocks noGrp="1"/>
          </p:cNvSpPr>
          <p:nvPr>
            <p:ph type="title"/>
          </p:nvPr>
        </p:nvSpPr>
        <p:spPr>
          <a:xfrm>
            <a:off x="0" y="188640"/>
            <a:ext cx="9144000" cy="646331"/>
          </a:xfrm>
          <a:prstGeom prst="rect">
            <a:avLst/>
          </a:prstGeom>
        </p:spPr>
        <p:txBody>
          <a:bodyPr wrap="square">
            <a:spAutoFit/>
          </a:bodyPr>
          <a:lstStyle/>
          <a:p>
            <a:pPr algn="ctr"/>
            <a:r>
              <a:rPr lang="es-AR" sz="2000" b="1" dirty="0">
                <a:solidFill>
                  <a:srgbClr val="000000"/>
                </a:solidFill>
                <a:latin typeface="Calibri" panose="020F0502020204030204" pitchFamily="34" charset="0"/>
              </a:rPr>
              <a:t>Norma ISO/TS 22002-1 Programas de Pre-Requisitos para la Inocuidad Alimentaria</a:t>
            </a:r>
            <a:br>
              <a:rPr lang="es-AR" sz="2000" b="1" dirty="0">
                <a:solidFill>
                  <a:srgbClr val="000000"/>
                </a:solidFill>
                <a:latin typeface="Calibri" panose="020F0502020204030204" pitchFamily="34" charset="0"/>
              </a:rPr>
            </a:br>
            <a:endParaRPr lang="es-AR" sz="2000" dirty="0"/>
          </a:p>
        </p:txBody>
      </p:sp>
      <p:graphicFrame>
        <p:nvGraphicFramePr>
          <p:cNvPr id="10" name="Tabla 9"/>
          <p:cNvGraphicFramePr>
            <a:graphicFrameLocks noGrp="1"/>
          </p:cNvGraphicFramePr>
          <p:nvPr>
            <p:extLst>
              <p:ext uri="{D42A27DB-BD31-4B8C-83A1-F6EECF244321}">
                <p14:modId xmlns:p14="http://schemas.microsoft.com/office/powerpoint/2010/main" val="1192970055"/>
              </p:ext>
            </p:extLst>
          </p:nvPr>
        </p:nvGraphicFramePr>
        <p:xfrm>
          <a:off x="899592" y="692696"/>
          <a:ext cx="7416823" cy="5988728"/>
        </p:xfrm>
        <a:graphic>
          <a:graphicData uri="http://schemas.openxmlformats.org/drawingml/2006/table">
            <a:tbl>
              <a:tblPr/>
              <a:tblGrid>
                <a:gridCol w="5801278">
                  <a:extLst>
                    <a:ext uri="{9D8B030D-6E8A-4147-A177-3AD203B41FA5}">
                      <a16:colId xmlns:a16="http://schemas.microsoft.com/office/drawing/2014/main" val="1655603382"/>
                    </a:ext>
                  </a:extLst>
                </a:gridCol>
                <a:gridCol w="660905">
                  <a:extLst>
                    <a:ext uri="{9D8B030D-6E8A-4147-A177-3AD203B41FA5}">
                      <a16:colId xmlns:a16="http://schemas.microsoft.com/office/drawing/2014/main" val="3640090267"/>
                    </a:ext>
                  </a:extLst>
                </a:gridCol>
                <a:gridCol w="954640">
                  <a:extLst>
                    <a:ext uri="{9D8B030D-6E8A-4147-A177-3AD203B41FA5}">
                      <a16:colId xmlns:a16="http://schemas.microsoft.com/office/drawing/2014/main" val="3826752774"/>
                    </a:ext>
                  </a:extLst>
                </a:gridCol>
              </a:tblGrid>
              <a:tr h="121105">
                <a:tc>
                  <a:txBody>
                    <a:bodyPr/>
                    <a:lstStyle/>
                    <a:p>
                      <a:pPr algn="just" fontAlgn="ctr"/>
                      <a:r>
                        <a:rPr lang="es-ES" sz="900" b="1" i="0" u="none" strike="noStrike">
                          <a:solidFill>
                            <a:srgbClr val="FFFFFF"/>
                          </a:solidFill>
                          <a:effectLst/>
                          <a:latin typeface="Calibri" panose="020F0502020204030204" pitchFamily="34" charset="0"/>
                        </a:rPr>
                        <a:t>5. Layout y espacio de trabajo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100" b="0" i="0" u="none" strike="noStrike" dirty="0">
                          <a:solidFill>
                            <a:srgbClr val="FFFFFF"/>
                          </a:solidFill>
                          <a:effectLst/>
                          <a:latin typeface="Calibri" panose="020F0502020204030204" pitchFamily="34" charset="0"/>
                        </a:rPr>
                        <a:t>SI/NO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100" b="0" i="0" u="none" strike="noStrike" dirty="0">
                          <a:solidFill>
                            <a:srgbClr val="FFFFFF"/>
                          </a:solidFill>
                          <a:effectLst/>
                          <a:latin typeface="Calibri" panose="020F0502020204030204" pitchFamily="34" charset="0"/>
                        </a:rPr>
                        <a:t>Evidencia/</a:t>
                      </a:r>
                      <a:r>
                        <a:rPr lang="es-AR" sz="1100" b="0" i="0" u="none" strike="noStrike" dirty="0" err="1">
                          <a:solidFill>
                            <a:srgbClr val="FFFFFF"/>
                          </a:solidFill>
                          <a:effectLst/>
                          <a:latin typeface="Calibri" panose="020F0502020204030204" pitchFamily="34" charset="0"/>
                        </a:rPr>
                        <a:t>Obs</a:t>
                      </a:r>
                      <a:endParaRPr lang="es-AR" sz="1100" b="0" i="0" u="none" strike="noStrike" dirty="0">
                        <a:solidFill>
                          <a:srgbClr val="FFFFFF"/>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2901566205"/>
                  </a:ext>
                </a:extLst>
              </a:tr>
              <a:tr h="121105">
                <a:tc>
                  <a:txBody>
                    <a:bodyPr/>
                    <a:lstStyle/>
                    <a:p>
                      <a:pPr algn="just" fontAlgn="ctr"/>
                      <a:r>
                        <a:rPr lang="es-AR" sz="900" b="1" i="0" u="none" strike="noStrike">
                          <a:solidFill>
                            <a:srgbClr val="000000"/>
                          </a:solidFill>
                          <a:effectLst/>
                          <a:latin typeface="Calibri" panose="020F0502020204030204" pitchFamily="34" charset="0"/>
                        </a:rPr>
                        <a:t>5.1 Requisitos generales</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39662182"/>
                  </a:ext>
                </a:extLst>
              </a:tr>
              <a:tr h="242209">
                <a:tc>
                  <a:txBody>
                    <a:bodyPr/>
                    <a:lstStyle/>
                    <a:p>
                      <a:pPr algn="just" fontAlgn="ctr"/>
                      <a:r>
                        <a:rPr lang="es-ES" sz="900" b="0" i="0" u="none" strike="noStrike" dirty="0" err="1">
                          <a:solidFill>
                            <a:srgbClr val="000000"/>
                          </a:solidFill>
                          <a:effectLst/>
                          <a:latin typeface="Calibri" panose="020F0502020204030204" pitchFamily="34" charset="0"/>
                        </a:rPr>
                        <a:t>Layout</a:t>
                      </a:r>
                      <a:r>
                        <a:rPr lang="es-ES" sz="900" b="0" i="0" u="none" strike="noStrike" dirty="0">
                          <a:solidFill>
                            <a:srgbClr val="000000"/>
                          </a:solidFill>
                          <a:effectLst/>
                          <a:latin typeface="Calibri" panose="020F0502020204030204" pitchFamily="34" charset="0"/>
                        </a:rPr>
                        <a:t> internos: designados, construidos y mantenidos de manera tal que facilite la limpieza y las practicas de fabricación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CC"/>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5109276"/>
                  </a:ext>
                </a:extLst>
              </a:tr>
              <a:tr h="242209">
                <a:tc>
                  <a:txBody>
                    <a:bodyPr/>
                    <a:lstStyle/>
                    <a:p>
                      <a:pPr algn="just" fontAlgn="ctr"/>
                      <a:r>
                        <a:rPr lang="es-ES" sz="900" b="0" i="0" u="none" strike="noStrike" dirty="0" err="1">
                          <a:solidFill>
                            <a:srgbClr val="000000"/>
                          </a:solidFill>
                          <a:effectLst/>
                          <a:latin typeface="Calibri" panose="020F0502020204030204" pitchFamily="34" charset="0"/>
                        </a:rPr>
                        <a:t>Layout</a:t>
                      </a:r>
                      <a:r>
                        <a:rPr lang="es-ES" sz="900" b="0" i="0" u="none" strike="noStrike" dirty="0">
                          <a:solidFill>
                            <a:srgbClr val="000000"/>
                          </a:solidFill>
                          <a:effectLst/>
                          <a:latin typeface="Calibri" panose="020F0502020204030204" pitchFamily="34" charset="0"/>
                        </a:rPr>
                        <a:t> internos de personal, equipos y proceso: dispuestos de manera de evitar contaminación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CC"/>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CC"/>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0674934"/>
                  </a:ext>
                </a:extLst>
              </a:tr>
              <a:tr h="121105">
                <a:tc>
                  <a:txBody>
                    <a:bodyPr/>
                    <a:lstStyle/>
                    <a:p>
                      <a:pPr algn="just" fontAlgn="ctr"/>
                      <a:r>
                        <a:rPr lang="es-ES" sz="900" b="1" i="0" u="none" strike="noStrike" dirty="0">
                          <a:solidFill>
                            <a:srgbClr val="000000"/>
                          </a:solidFill>
                          <a:effectLst/>
                          <a:latin typeface="Calibri" panose="020F0502020204030204" pitchFamily="34" charset="0"/>
                        </a:rPr>
                        <a:t>5.2 Diseño interno, </a:t>
                      </a:r>
                      <a:r>
                        <a:rPr lang="es-ES" sz="900" b="1" i="0" u="none" strike="noStrike" dirty="0" err="1">
                          <a:solidFill>
                            <a:srgbClr val="000000"/>
                          </a:solidFill>
                          <a:effectLst/>
                          <a:latin typeface="Calibri" panose="020F0502020204030204" pitchFamily="34" charset="0"/>
                        </a:rPr>
                        <a:t>layout</a:t>
                      </a:r>
                      <a:r>
                        <a:rPr lang="es-ES" sz="900" b="1" i="0" u="none" strike="noStrike" dirty="0">
                          <a:solidFill>
                            <a:srgbClr val="000000"/>
                          </a:solidFill>
                          <a:effectLst/>
                          <a:latin typeface="Calibri" panose="020F0502020204030204" pitchFamily="34" charset="0"/>
                        </a:rPr>
                        <a:t> y trafico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9206643"/>
                  </a:ext>
                </a:extLst>
              </a:tr>
              <a:tr h="121105">
                <a:tc>
                  <a:txBody>
                    <a:bodyPr/>
                    <a:lstStyle/>
                    <a:p>
                      <a:pPr algn="just" fontAlgn="ctr"/>
                      <a:r>
                        <a:rPr lang="es-AR" sz="900" b="0" i="0" u="none" strike="noStrike" dirty="0">
                          <a:solidFill>
                            <a:srgbClr val="000000"/>
                          </a:solidFill>
                          <a:effectLst/>
                          <a:latin typeface="Calibri" panose="020F0502020204030204" pitchFamily="34" charset="0"/>
                        </a:rPr>
                        <a:t>Espacio adecuado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558291"/>
                  </a:ext>
                </a:extLst>
              </a:tr>
              <a:tr h="121105">
                <a:tc>
                  <a:txBody>
                    <a:bodyPr/>
                    <a:lstStyle/>
                    <a:p>
                      <a:pPr algn="just" fontAlgn="ctr"/>
                      <a:r>
                        <a:rPr lang="es-ES" sz="900" b="0" i="0" u="none" strike="noStrike" dirty="0">
                          <a:solidFill>
                            <a:srgbClr val="000000"/>
                          </a:solidFill>
                          <a:effectLst/>
                          <a:latin typeface="Calibri" panose="020F0502020204030204" pitchFamily="34" charset="0"/>
                        </a:rPr>
                        <a:t>Flujo de materiales, productos y personal  lógico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8469156"/>
                  </a:ext>
                </a:extLst>
              </a:tr>
              <a:tr h="242209">
                <a:tc>
                  <a:txBody>
                    <a:bodyPr/>
                    <a:lstStyle/>
                    <a:p>
                      <a:pPr algn="just" fontAlgn="ctr"/>
                      <a:r>
                        <a:rPr lang="es-AR" sz="900" b="0" i="0" u="none" strike="noStrike">
                          <a:solidFill>
                            <a:srgbClr val="000000"/>
                          </a:solidFill>
                          <a:effectLst/>
                          <a:latin typeface="Calibri" panose="020F0502020204030204" pitchFamily="34" charset="0"/>
                        </a:rPr>
                        <a:t>Separación física entre áreas de materias primas y PT/procesados (paredes, barreras o suficiente distancia)</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4495723"/>
                  </a:ext>
                </a:extLst>
              </a:tr>
              <a:tr h="242209">
                <a:tc>
                  <a:txBody>
                    <a:bodyPr/>
                    <a:lstStyle/>
                    <a:p>
                      <a:pPr algn="just" fontAlgn="ctr"/>
                      <a:r>
                        <a:rPr lang="es-ES" sz="900" b="0" i="0" u="none" strike="noStrike" dirty="0">
                          <a:solidFill>
                            <a:srgbClr val="000000"/>
                          </a:solidFill>
                          <a:effectLst/>
                          <a:latin typeface="Calibri" panose="020F0502020204030204" pitchFamily="34" charset="0"/>
                        </a:rPr>
                        <a:t>Aperturas para el ingreso de materiales designados de manera de minimizar la entrada de plagas y contaminación externa</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3617689"/>
                  </a:ext>
                </a:extLst>
              </a:tr>
              <a:tr h="121105">
                <a:tc>
                  <a:txBody>
                    <a:bodyPr/>
                    <a:lstStyle/>
                    <a:p>
                      <a:pPr algn="just" fontAlgn="ctr"/>
                      <a:r>
                        <a:rPr lang="es-AR" sz="900" b="1" i="0" u="none" strike="noStrike">
                          <a:solidFill>
                            <a:srgbClr val="000000"/>
                          </a:solidFill>
                          <a:effectLst/>
                          <a:latin typeface="Calibri" panose="020F0502020204030204" pitchFamily="34" charset="0"/>
                        </a:rPr>
                        <a:t>5.3. Estructuras Internas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1"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1"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31827711"/>
                  </a:ext>
                </a:extLst>
              </a:tr>
              <a:tr h="121105">
                <a:tc>
                  <a:txBody>
                    <a:bodyPr/>
                    <a:lstStyle/>
                    <a:p>
                      <a:pPr algn="just" fontAlgn="ctr"/>
                      <a:r>
                        <a:rPr lang="es-ES" sz="900" b="0" i="0" u="none" strike="noStrike">
                          <a:solidFill>
                            <a:srgbClr val="000000"/>
                          </a:solidFill>
                          <a:effectLst/>
                          <a:latin typeface="Calibri" panose="020F0502020204030204" pitchFamily="34" charset="0"/>
                        </a:rPr>
                        <a:t>Paredes y pisos lavables o limpiable, apropiados para los peligros del producto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4027366"/>
                  </a:ext>
                </a:extLst>
              </a:tr>
              <a:tr h="121105">
                <a:tc>
                  <a:txBody>
                    <a:bodyPr/>
                    <a:lstStyle/>
                    <a:p>
                      <a:pPr algn="just" fontAlgn="ctr"/>
                      <a:r>
                        <a:rPr lang="es-ES" sz="900" b="0" i="0" u="none" strike="noStrike">
                          <a:solidFill>
                            <a:srgbClr val="000000"/>
                          </a:solidFill>
                          <a:effectLst/>
                          <a:latin typeface="Calibri" panose="020F0502020204030204" pitchFamily="34" charset="0"/>
                        </a:rPr>
                        <a:t>Materiales de construcción resistentes a la limpieza</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8895015"/>
                  </a:ext>
                </a:extLst>
              </a:tr>
              <a:tr h="121105">
                <a:tc>
                  <a:txBody>
                    <a:bodyPr/>
                    <a:lstStyle/>
                    <a:p>
                      <a:pPr algn="just" fontAlgn="ctr"/>
                      <a:r>
                        <a:rPr lang="es-ES" sz="900" b="0" i="0" u="none" strike="noStrike">
                          <a:solidFill>
                            <a:srgbClr val="000000"/>
                          </a:solidFill>
                          <a:effectLst/>
                          <a:latin typeface="Calibri" panose="020F0502020204030204" pitchFamily="34" charset="0"/>
                        </a:rPr>
                        <a:t>Uniones piso/pared y esquinas designados para facilitar la limpieza</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2277797"/>
                  </a:ext>
                </a:extLst>
              </a:tr>
              <a:tr h="121105">
                <a:tc>
                  <a:txBody>
                    <a:bodyPr/>
                    <a:lstStyle/>
                    <a:p>
                      <a:pPr algn="just" fontAlgn="ctr"/>
                      <a:r>
                        <a:rPr lang="es-ES" sz="900" b="0" i="0" u="none" strike="noStrike">
                          <a:solidFill>
                            <a:srgbClr val="000000"/>
                          </a:solidFill>
                          <a:effectLst/>
                          <a:latin typeface="Calibri" panose="020F0502020204030204" pitchFamily="34" charset="0"/>
                        </a:rPr>
                        <a:t>Recomendado que las uniones sean redondeadas en áreas de proceso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192471"/>
                  </a:ext>
                </a:extLst>
              </a:tr>
              <a:tr h="121105">
                <a:tc>
                  <a:txBody>
                    <a:bodyPr/>
                    <a:lstStyle/>
                    <a:p>
                      <a:pPr algn="just" fontAlgn="ctr"/>
                      <a:r>
                        <a:rPr lang="es-ES" sz="900" b="0" i="0" u="none" strike="noStrike">
                          <a:solidFill>
                            <a:srgbClr val="000000"/>
                          </a:solidFill>
                          <a:effectLst/>
                          <a:latin typeface="Calibri" panose="020F0502020204030204" pitchFamily="34" charset="0"/>
                        </a:rPr>
                        <a:t>Pisos designados para evitar la acumulación de agua</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225648"/>
                  </a:ext>
                </a:extLst>
              </a:tr>
              <a:tr h="121105">
                <a:tc>
                  <a:txBody>
                    <a:bodyPr/>
                    <a:lstStyle/>
                    <a:p>
                      <a:pPr algn="just" fontAlgn="ctr"/>
                      <a:r>
                        <a:rPr lang="es-ES" sz="900" b="0" i="0" u="none" strike="noStrike">
                          <a:solidFill>
                            <a:srgbClr val="000000"/>
                          </a:solidFill>
                          <a:effectLst/>
                          <a:latin typeface="Calibri" panose="020F0502020204030204" pitchFamily="34" charset="0"/>
                        </a:rPr>
                        <a:t>En área de humedad, los pisos deben ser sellados y drenados</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0667195"/>
                  </a:ext>
                </a:extLst>
              </a:tr>
              <a:tr h="121105">
                <a:tc>
                  <a:txBody>
                    <a:bodyPr/>
                    <a:lstStyle/>
                    <a:p>
                      <a:pPr algn="just" fontAlgn="ctr"/>
                      <a:r>
                        <a:rPr lang="es-AR" sz="900" b="0" i="0" u="none" strike="noStrike">
                          <a:solidFill>
                            <a:srgbClr val="000000"/>
                          </a:solidFill>
                          <a:effectLst/>
                          <a:latin typeface="Calibri" panose="020F0502020204030204" pitchFamily="34" charset="0"/>
                        </a:rPr>
                        <a:t>Drenajes cubiertos?</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9728547"/>
                  </a:ext>
                </a:extLst>
              </a:tr>
              <a:tr h="121105">
                <a:tc>
                  <a:txBody>
                    <a:bodyPr/>
                    <a:lstStyle/>
                    <a:p>
                      <a:pPr algn="just" fontAlgn="ctr"/>
                      <a:r>
                        <a:rPr lang="es-ES" sz="900" b="0" i="0" u="none" strike="noStrike">
                          <a:solidFill>
                            <a:srgbClr val="000000"/>
                          </a:solidFill>
                          <a:effectLst/>
                          <a:latin typeface="Calibri" panose="020F0502020204030204" pitchFamily="34" charset="0"/>
                        </a:rPr>
                        <a:t>Techos designados para minimizar la acumulación de tierra y condensación</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CC"/>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CC"/>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0493301"/>
                  </a:ext>
                </a:extLst>
              </a:tr>
              <a:tr h="121105">
                <a:tc>
                  <a:txBody>
                    <a:bodyPr/>
                    <a:lstStyle/>
                    <a:p>
                      <a:pPr algn="just" fontAlgn="ctr"/>
                      <a:r>
                        <a:rPr lang="es-ES" sz="900" b="0" i="0" u="none" strike="noStrike">
                          <a:solidFill>
                            <a:srgbClr val="000000"/>
                          </a:solidFill>
                          <a:effectLst/>
                          <a:latin typeface="Calibri" panose="020F0502020204030204" pitchFamily="34" charset="0"/>
                        </a:rPr>
                        <a:t>Ventanas exteriores y ventiladores deben tener tela mosquitera</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2811611"/>
                  </a:ext>
                </a:extLst>
              </a:tr>
              <a:tr h="121105">
                <a:tc>
                  <a:txBody>
                    <a:bodyPr/>
                    <a:lstStyle/>
                    <a:p>
                      <a:pPr algn="just" fontAlgn="ctr"/>
                      <a:r>
                        <a:rPr lang="es-ES" sz="900" b="0" i="0" u="none" strike="noStrike">
                          <a:solidFill>
                            <a:srgbClr val="000000"/>
                          </a:solidFill>
                          <a:effectLst/>
                          <a:latin typeface="Calibri" panose="020F0502020204030204" pitchFamily="34" charset="0"/>
                        </a:rPr>
                        <a:t>Puertas externas cerradas o con tela cuando no están en uso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3421669"/>
                  </a:ext>
                </a:extLst>
              </a:tr>
              <a:tr h="121105">
                <a:tc>
                  <a:txBody>
                    <a:bodyPr/>
                    <a:lstStyle/>
                    <a:p>
                      <a:pPr algn="just" fontAlgn="ctr"/>
                      <a:r>
                        <a:rPr lang="es-AR" sz="900" b="1" i="0" u="none" strike="noStrike">
                          <a:solidFill>
                            <a:srgbClr val="000000"/>
                          </a:solidFill>
                          <a:effectLst/>
                          <a:latin typeface="Calibri" panose="020F0502020204030204" pitchFamily="34" charset="0"/>
                        </a:rPr>
                        <a:t>5.4 Equipos</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1"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1"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55417040"/>
                  </a:ext>
                </a:extLst>
              </a:tr>
              <a:tr h="121105">
                <a:tc>
                  <a:txBody>
                    <a:bodyPr/>
                    <a:lstStyle/>
                    <a:p>
                      <a:pPr algn="just" fontAlgn="ctr"/>
                      <a:r>
                        <a:rPr lang="es-ES" sz="900" b="0" i="0" u="none" strike="noStrike">
                          <a:solidFill>
                            <a:srgbClr val="000000"/>
                          </a:solidFill>
                          <a:effectLst/>
                          <a:latin typeface="Calibri" panose="020F0502020204030204" pitchFamily="34" charset="0"/>
                        </a:rPr>
                        <a:t>Equipos designados y ubicados de manera que facilite la limpieza e inspección</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239215"/>
                  </a:ext>
                </a:extLst>
              </a:tr>
              <a:tr h="121105">
                <a:tc>
                  <a:txBody>
                    <a:bodyPr/>
                    <a:lstStyle/>
                    <a:p>
                      <a:pPr algn="just" fontAlgn="ctr"/>
                      <a:r>
                        <a:rPr lang="es-ES" sz="900" b="0" i="0" u="none" strike="noStrike">
                          <a:solidFill>
                            <a:srgbClr val="000000"/>
                          </a:solidFill>
                          <a:effectLst/>
                          <a:latin typeface="Calibri" panose="020F0502020204030204" pitchFamily="34" charset="0"/>
                        </a:rPr>
                        <a:t>Equipos deben permitir el acceso para la operación, limpieza y mantenimiento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8533427"/>
                  </a:ext>
                </a:extLst>
              </a:tr>
              <a:tr h="121105">
                <a:tc>
                  <a:txBody>
                    <a:bodyPr/>
                    <a:lstStyle/>
                    <a:p>
                      <a:pPr algn="just" fontAlgn="ctr"/>
                      <a:r>
                        <a:rPr lang="es-AR" sz="900" b="1" i="0" u="none" strike="noStrike">
                          <a:solidFill>
                            <a:srgbClr val="000000"/>
                          </a:solidFill>
                          <a:effectLst/>
                          <a:latin typeface="Calibri" panose="020F0502020204030204" pitchFamily="34" charset="0"/>
                        </a:rPr>
                        <a:t>5.5 Laboratorio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1"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1"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22083387"/>
                  </a:ext>
                </a:extLst>
              </a:tr>
              <a:tr h="121105">
                <a:tc>
                  <a:txBody>
                    <a:bodyPr/>
                    <a:lstStyle/>
                    <a:p>
                      <a:pPr algn="just" fontAlgn="ctr"/>
                      <a:r>
                        <a:rPr lang="es-ES" sz="900" b="0" i="0" u="none" strike="noStrike">
                          <a:solidFill>
                            <a:srgbClr val="000000"/>
                          </a:solidFill>
                          <a:effectLst/>
                          <a:latin typeface="Calibri" panose="020F0502020204030204" pitchFamily="34" charset="0"/>
                        </a:rPr>
                        <a:t>Los tests deben ser controlados para minimizar el riesgo de contaminación del producto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7888219"/>
                  </a:ext>
                </a:extLst>
              </a:tr>
              <a:tr h="121105">
                <a:tc>
                  <a:txBody>
                    <a:bodyPr/>
                    <a:lstStyle/>
                    <a:p>
                      <a:pPr algn="just" fontAlgn="ctr"/>
                      <a:r>
                        <a:rPr lang="es-AR" sz="900" b="1" i="0" u="none" strike="noStrike">
                          <a:solidFill>
                            <a:srgbClr val="000000"/>
                          </a:solidFill>
                          <a:effectLst/>
                          <a:latin typeface="Calibri" panose="020F0502020204030204" pitchFamily="34" charset="0"/>
                        </a:rPr>
                        <a:t>5.6. Instalaciones temporarias o móviles</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1"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1"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17305070"/>
                  </a:ext>
                </a:extLst>
              </a:tr>
              <a:tr h="242209">
                <a:tc>
                  <a:txBody>
                    <a:bodyPr/>
                    <a:lstStyle/>
                    <a:p>
                      <a:pPr algn="just" fontAlgn="ctr"/>
                      <a:r>
                        <a:rPr lang="es-ES" sz="900" b="0" i="0" u="none" strike="noStrike">
                          <a:solidFill>
                            <a:srgbClr val="000000"/>
                          </a:solidFill>
                          <a:effectLst/>
                          <a:latin typeface="Calibri" panose="020F0502020204030204" pitchFamily="34" charset="0"/>
                        </a:rPr>
                        <a:t>Designadas, ubicadas y construidas de manera de prevenir anidamiento de plagas y potencial contaminación del producto.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4629625"/>
                  </a:ext>
                </a:extLst>
              </a:tr>
              <a:tr h="242209">
                <a:tc>
                  <a:txBody>
                    <a:bodyPr/>
                    <a:lstStyle/>
                    <a:p>
                      <a:pPr algn="just" fontAlgn="ctr"/>
                      <a:r>
                        <a:rPr lang="es-ES" sz="900" b="0" i="0" u="none" strike="noStrike">
                          <a:solidFill>
                            <a:srgbClr val="000000"/>
                          </a:solidFill>
                          <a:effectLst/>
                          <a:latin typeface="Calibri" panose="020F0502020204030204" pitchFamily="34" charset="0"/>
                        </a:rPr>
                        <a:t>Riesgos adicionales con estructuras temporarias y máquinas expendedoras, deben ser evaluadas y controladas</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CC"/>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CC"/>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4449524"/>
                  </a:ext>
                </a:extLst>
              </a:tr>
              <a:tr h="242209">
                <a:tc>
                  <a:txBody>
                    <a:bodyPr/>
                    <a:lstStyle/>
                    <a:p>
                      <a:pPr algn="just" fontAlgn="ctr"/>
                      <a:r>
                        <a:rPr lang="es-ES" sz="900" b="1" i="0" u="none" strike="noStrike">
                          <a:solidFill>
                            <a:srgbClr val="000000"/>
                          </a:solidFill>
                          <a:effectLst/>
                          <a:latin typeface="Calibri" panose="020F0502020204030204" pitchFamily="34" charset="0"/>
                        </a:rPr>
                        <a:t>5.7. Almacenamiento de alimentos, packaging, ingredientes y productos químicos (no alimentarios)</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1"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900" b="1"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12549762"/>
                  </a:ext>
                </a:extLst>
              </a:tr>
              <a:tr h="242209">
                <a:tc>
                  <a:txBody>
                    <a:bodyPr/>
                    <a:lstStyle/>
                    <a:p>
                      <a:pPr algn="just" fontAlgn="ctr"/>
                      <a:r>
                        <a:rPr lang="es-ES" sz="900" b="0" i="0" u="none" strike="noStrike" dirty="0">
                          <a:solidFill>
                            <a:srgbClr val="000000"/>
                          </a:solidFill>
                          <a:effectLst/>
                          <a:latin typeface="Calibri" panose="020F0502020204030204" pitchFamily="34" charset="0"/>
                        </a:rPr>
                        <a:t>Instalaciones para insumos, ingredientes y productos protegidos del polvo, condensación y drenaje, residuos y otras fuentes de contaminación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5545568"/>
                  </a:ext>
                </a:extLst>
              </a:tr>
              <a:tr h="121105">
                <a:tc>
                  <a:txBody>
                    <a:bodyPr/>
                    <a:lstStyle/>
                    <a:p>
                      <a:pPr algn="just" fontAlgn="ctr"/>
                      <a:r>
                        <a:rPr lang="es-AR" sz="900" b="0" i="0" u="none" strike="noStrike">
                          <a:solidFill>
                            <a:srgbClr val="000000"/>
                          </a:solidFill>
                          <a:effectLst/>
                          <a:latin typeface="Calibri" panose="020F0502020204030204" pitchFamily="34" charset="0"/>
                        </a:rPr>
                        <a:t>Secas y ventiladas</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9367553"/>
                  </a:ext>
                </a:extLst>
              </a:tr>
              <a:tr h="121105">
                <a:tc>
                  <a:txBody>
                    <a:bodyPr/>
                    <a:lstStyle/>
                    <a:p>
                      <a:pPr algn="just" fontAlgn="ctr"/>
                      <a:r>
                        <a:rPr lang="es-ES" sz="900" b="0" i="0" u="none" strike="noStrike">
                          <a:solidFill>
                            <a:srgbClr val="000000"/>
                          </a:solidFill>
                          <a:effectLst/>
                          <a:latin typeface="Calibri" panose="020F0502020204030204" pitchFamily="34" charset="0"/>
                        </a:rPr>
                        <a:t>Segregación de materias primas, productos en proceso y PT</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400020"/>
                  </a:ext>
                </a:extLst>
              </a:tr>
              <a:tr h="121105">
                <a:tc>
                  <a:txBody>
                    <a:bodyPr/>
                    <a:lstStyle/>
                    <a:p>
                      <a:pPr algn="just" fontAlgn="ctr"/>
                      <a:r>
                        <a:rPr lang="es-ES" sz="900" b="0" i="0" u="none" strike="noStrike">
                          <a:solidFill>
                            <a:srgbClr val="000000"/>
                          </a:solidFill>
                          <a:effectLst/>
                          <a:latin typeface="Calibri" panose="020F0502020204030204" pitchFamily="34" charset="0"/>
                        </a:rPr>
                        <a:t>Separados del suelo y de la pared para permitir inspección y control de plagas</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CC"/>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182706"/>
                  </a:ext>
                </a:extLst>
              </a:tr>
              <a:tr h="121105">
                <a:tc>
                  <a:txBody>
                    <a:bodyPr/>
                    <a:lstStyle/>
                    <a:p>
                      <a:pPr algn="just" fontAlgn="ctr"/>
                      <a:r>
                        <a:rPr lang="es-ES" sz="900" b="0" i="0" u="none" strike="noStrike">
                          <a:solidFill>
                            <a:srgbClr val="000000"/>
                          </a:solidFill>
                          <a:effectLst/>
                          <a:latin typeface="Calibri" panose="020F0502020204030204" pitchFamily="34" charset="0"/>
                        </a:rPr>
                        <a:t>Designado para permitir limpieza y mantenimiento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517278"/>
                  </a:ext>
                </a:extLst>
              </a:tr>
              <a:tr h="121105">
                <a:tc>
                  <a:txBody>
                    <a:bodyPr/>
                    <a:lstStyle/>
                    <a:p>
                      <a:pPr algn="just" fontAlgn="ctr"/>
                      <a:r>
                        <a:rPr lang="es-ES" sz="900" b="0" i="0" u="none" strike="noStrike">
                          <a:solidFill>
                            <a:srgbClr val="000000"/>
                          </a:solidFill>
                          <a:effectLst/>
                          <a:latin typeface="Calibri" panose="020F0502020204030204" pitchFamily="34" charset="0"/>
                        </a:rPr>
                        <a:t>Sustancias químicas y de limpieza: con llave o acceso controlado</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434166"/>
                  </a:ext>
                </a:extLst>
              </a:tr>
              <a:tr h="121105">
                <a:tc>
                  <a:txBody>
                    <a:bodyPr/>
                    <a:lstStyle/>
                    <a:p>
                      <a:pPr algn="just" fontAlgn="ctr"/>
                      <a:r>
                        <a:rPr lang="es-AR" sz="900" b="0" i="0" u="none" strike="noStrike" dirty="0">
                          <a:solidFill>
                            <a:srgbClr val="000000"/>
                          </a:solidFill>
                          <a:effectLst/>
                          <a:latin typeface="Calibri" panose="020F0502020204030204" pitchFamily="34" charset="0"/>
                        </a:rPr>
                        <a:t>Excepciones para materiales a granel o control de cultivos deben estar documentadas</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dirty="0">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900" b="0" i="0" u="none" strike="noStrike" dirty="0">
                          <a:solidFill>
                            <a:srgbClr val="000000"/>
                          </a:solidFill>
                          <a:effectLst/>
                          <a:latin typeface="Calibri" panose="020F0502020204030204" pitchFamily="34" charset="0"/>
                        </a:rPr>
                        <a:t> </a:t>
                      </a:r>
                    </a:p>
                  </a:txBody>
                  <a:tcPr marL="4945" marR="4945" marT="49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49531"/>
                  </a:ext>
                </a:extLst>
              </a:tr>
            </a:tbl>
          </a:graphicData>
        </a:graphic>
      </p:graphicFrame>
    </p:spTree>
    <p:extLst>
      <p:ext uri="{BB962C8B-B14F-4D97-AF65-F5344CB8AC3E}">
        <p14:creationId xmlns:p14="http://schemas.microsoft.com/office/powerpoint/2010/main" val="3487788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471586"/>
          </a:xfrm>
        </p:spPr>
        <p:txBody>
          <a:bodyPr>
            <a:normAutofit/>
          </a:bodyPr>
          <a:lstStyle/>
          <a:p>
            <a:pPr algn="ctr"/>
            <a:r>
              <a:rPr lang="es-AR" sz="2000" b="1" dirty="0">
                <a:latin typeface="+mn-lt"/>
              </a:rPr>
              <a:t>CROQUIS EMPAQUE DE FRUTAS Y FRIGORIFICO CON BPM</a:t>
            </a:r>
            <a:endParaRPr lang="es-AR" sz="2000" dirty="0">
              <a:latin typeface="+mn-lt"/>
            </a:endParaRPr>
          </a:p>
        </p:txBody>
      </p:sp>
      <p:pic>
        <p:nvPicPr>
          <p:cNvPr id="9" name="Imagen 8"/>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07504" y="996266"/>
            <a:ext cx="8964488" cy="5078616"/>
          </a:xfrm>
          <a:prstGeom prst="rect">
            <a:avLst/>
          </a:prstGeom>
        </p:spPr>
      </p:pic>
    </p:spTree>
    <p:extLst>
      <p:ext uri="{BB962C8B-B14F-4D97-AF65-F5344CB8AC3E}">
        <p14:creationId xmlns:p14="http://schemas.microsoft.com/office/powerpoint/2010/main" val="1375285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52120" y="620688"/>
            <a:ext cx="2251670" cy="1152127"/>
          </a:xfrm>
        </p:spPr>
        <p:txBody>
          <a:bodyPr>
            <a:normAutofit/>
          </a:bodyPr>
          <a:lstStyle/>
          <a:p>
            <a:r>
              <a:rPr lang="es-AR" sz="3200" dirty="0">
                <a:latin typeface="+mn-lt"/>
              </a:rPr>
              <a:t>Referencias</a:t>
            </a:r>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r="52708"/>
          <a:stretch/>
        </p:blipFill>
        <p:spPr>
          <a:xfrm>
            <a:off x="467545" y="404664"/>
            <a:ext cx="4382752" cy="5989411"/>
          </a:xfrm>
          <a:prstGeom prst="rect">
            <a:avLst/>
          </a:prstGeom>
        </p:spPr>
      </p:pic>
    </p:spTree>
    <p:extLst>
      <p:ext uri="{BB962C8B-B14F-4D97-AF65-F5344CB8AC3E}">
        <p14:creationId xmlns:p14="http://schemas.microsoft.com/office/powerpoint/2010/main" val="1222730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9" y="188640"/>
            <a:ext cx="7776863" cy="6494446"/>
          </a:xfrm>
          <a:prstGeom prst="rect">
            <a:avLst/>
          </a:prstGeom>
        </p:spPr>
      </p:pic>
    </p:spTree>
    <p:extLst>
      <p:ext uri="{BB962C8B-B14F-4D97-AF65-F5344CB8AC3E}">
        <p14:creationId xmlns:p14="http://schemas.microsoft.com/office/powerpoint/2010/main" val="791024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99792" y="188640"/>
            <a:ext cx="5959574" cy="687610"/>
          </a:xfrm>
        </p:spPr>
        <p:txBody>
          <a:bodyPr>
            <a:normAutofit/>
          </a:bodyPr>
          <a:lstStyle/>
          <a:p>
            <a:pPr algn="ctr"/>
            <a:r>
              <a:rPr lang="es-AR" sz="3200" dirty="0">
                <a:latin typeface="+mn-lt"/>
              </a:rPr>
              <a:t>Almacenamiento de Maria Prima </a:t>
            </a:r>
          </a:p>
        </p:txBody>
      </p:sp>
      <p:pic>
        <p:nvPicPr>
          <p:cNvPr id="4" name="Imagen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99992" y="4044855"/>
            <a:ext cx="4371601" cy="2813145"/>
          </a:xfrm>
          <a:prstGeom prst="rect">
            <a:avLst/>
          </a:prstGeom>
        </p:spPr>
      </p:pic>
      <p:pic>
        <p:nvPicPr>
          <p:cNvPr id="5" name="Imagen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520" y="980728"/>
            <a:ext cx="4536504" cy="2935733"/>
          </a:xfrm>
          <a:prstGeom prst="rect">
            <a:avLst/>
          </a:prstGeom>
        </p:spPr>
      </p:pic>
    </p:spTree>
    <p:extLst>
      <p:ext uri="{BB962C8B-B14F-4D97-AF65-F5344CB8AC3E}">
        <p14:creationId xmlns:p14="http://schemas.microsoft.com/office/powerpoint/2010/main" val="3013643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55576" y="116632"/>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6" name="Tabla 5"/>
          <p:cNvGraphicFramePr>
            <a:graphicFrameLocks noGrp="1"/>
          </p:cNvGraphicFramePr>
          <p:nvPr>
            <p:extLst>
              <p:ext uri="{D42A27DB-BD31-4B8C-83A1-F6EECF244321}">
                <p14:modId xmlns:p14="http://schemas.microsoft.com/office/powerpoint/2010/main" val="1349004865"/>
              </p:ext>
            </p:extLst>
          </p:nvPr>
        </p:nvGraphicFramePr>
        <p:xfrm>
          <a:off x="755574" y="548680"/>
          <a:ext cx="7632850" cy="6287438"/>
        </p:xfrm>
        <a:graphic>
          <a:graphicData uri="http://schemas.openxmlformats.org/drawingml/2006/table">
            <a:tbl>
              <a:tblPr/>
              <a:tblGrid>
                <a:gridCol w="6311781">
                  <a:extLst>
                    <a:ext uri="{9D8B030D-6E8A-4147-A177-3AD203B41FA5}">
                      <a16:colId xmlns:a16="http://schemas.microsoft.com/office/drawing/2014/main" val="4206525544"/>
                    </a:ext>
                  </a:extLst>
                </a:gridCol>
                <a:gridCol w="660535">
                  <a:extLst>
                    <a:ext uri="{9D8B030D-6E8A-4147-A177-3AD203B41FA5}">
                      <a16:colId xmlns:a16="http://schemas.microsoft.com/office/drawing/2014/main" val="707125786"/>
                    </a:ext>
                  </a:extLst>
                </a:gridCol>
                <a:gridCol w="660534">
                  <a:extLst>
                    <a:ext uri="{9D8B030D-6E8A-4147-A177-3AD203B41FA5}">
                      <a16:colId xmlns:a16="http://schemas.microsoft.com/office/drawing/2014/main" val="2887152744"/>
                    </a:ext>
                  </a:extLst>
                </a:gridCol>
              </a:tblGrid>
              <a:tr h="158017">
                <a:tc>
                  <a:txBody>
                    <a:bodyPr/>
                    <a:lstStyle/>
                    <a:p>
                      <a:pPr algn="just" fontAlgn="ctr"/>
                      <a:r>
                        <a:rPr lang="es-ES" sz="1100" b="1" i="0" u="none" strike="noStrike">
                          <a:solidFill>
                            <a:srgbClr val="FFFFFF"/>
                          </a:solidFill>
                          <a:effectLst/>
                          <a:latin typeface="Calibri" panose="020F0502020204030204" pitchFamily="34" charset="0"/>
                        </a:rPr>
                        <a:t>6. Utilitarios: agua, aire y energía</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100" b="0" i="0" u="none" strike="noStrike" dirty="0">
                          <a:solidFill>
                            <a:srgbClr val="FFFFFF"/>
                          </a:solidFill>
                          <a:effectLst/>
                          <a:latin typeface="Calibri" panose="020F0502020204030204" pitchFamily="34" charset="0"/>
                        </a:rPr>
                        <a:t>SI/NO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100" b="0" i="0" u="none" strike="noStrike" dirty="0">
                          <a:solidFill>
                            <a:srgbClr val="FFFFFF"/>
                          </a:solidFill>
                          <a:effectLst/>
                          <a:latin typeface="Calibri" panose="020F0502020204030204" pitchFamily="34" charset="0"/>
                        </a:rPr>
                        <a:t>Evidencia/</a:t>
                      </a:r>
                      <a:r>
                        <a:rPr lang="es-AR" sz="1100" b="0" i="0" u="none" strike="noStrike" dirty="0" err="1">
                          <a:solidFill>
                            <a:srgbClr val="FFFFFF"/>
                          </a:solidFill>
                          <a:effectLst/>
                          <a:latin typeface="Calibri" panose="020F0502020204030204" pitchFamily="34" charset="0"/>
                        </a:rPr>
                        <a:t>Obs</a:t>
                      </a:r>
                      <a:endParaRPr lang="es-AR" sz="1100" b="0" i="0" u="none" strike="noStrike" dirty="0">
                        <a:solidFill>
                          <a:srgbClr val="FFFFFF"/>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7696598"/>
                  </a:ext>
                </a:extLst>
              </a:tr>
              <a:tr h="158017">
                <a:tc>
                  <a:txBody>
                    <a:bodyPr/>
                    <a:lstStyle/>
                    <a:p>
                      <a:pPr algn="just" fontAlgn="ctr"/>
                      <a:r>
                        <a:rPr lang="es-AR" sz="1100" b="1" i="0" u="none" strike="noStrike">
                          <a:solidFill>
                            <a:srgbClr val="000000"/>
                          </a:solidFill>
                          <a:effectLst/>
                          <a:latin typeface="Calibri" panose="020F0502020204030204" pitchFamily="34" charset="0"/>
                        </a:rPr>
                        <a:t>6.1 Requisitos generales</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46981648"/>
                  </a:ext>
                </a:extLst>
              </a:tr>
              <a:tr h="316035">
                <a:tc>
                  <a:txBody>
                    <a:bodyPr/>
                    <a:lstStyle/>
                    <a:p>
                      <a:pPr algn="just" fontAlgn="ctr"/>
                      <a:r>
                        <a:rPr lang="es-ES" sz="1100" b="0" i="0" u="none" strike="noStrike">
                          <a:solidFill>
                            <a:srgbClr val="000000"/>
                          </a:solidFill>
                          <a:effectLst/>
                          <a:latin typeface="Calibri" panose="020F0502020204030204" pitchFamily="34" charset="0"/>
                        </a:rPr>
                        <a:t>La provisión y distribución hacia y en las áreas de proceso y almacenamiento deben ser designadas de manera de minimizar el riesgo de contaminación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7662210"/>
                  </a:ext>
                </a:extLst>
              </a:tr>
              <a:tr h="158017">
                <a:tc>
                  <a:txBody>
                    <a:bodyPr/>
                    <a:lstStyle/>
                    <a:p>
                      <a:pPr algn="just" fontAlgn="ctr"/>
                      <a:r>
                        <a:rPr lang="es-AR" sz="1100" b="1" i="0" u="none" strike="noStrike">
                          <a:solidFill>
                            <a:srgbClr val="000000"/>
                          </a:solidFill>
                          <a:effectLst/>
                          <a:latin typeface="Calibri" panose="020F0502020204030204" pitchFamily="34" charset="0"/>
                        </a:rPr>
                        <a:t>6.2. Agua</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58356613"/>
                  </a:ext>
                </a:extLst>
              </a:tr>
              <a:tr h="158017">
                <a:tc>
                  <a:txBody>
                    <a:bodyPr/>
                    <a:lstStyle/>
                    <a:p>
                      <a:pPr algn="just" fontAlgn="ctr"/>
                      <a:r>
                        <a:rPr lang="es-AR" sz="1100" b="0" i="0" u="none" strike="noStrike">
                          <a:solidFill>
                            <a:srgbClr val="000000"/>
                          </a:solidFill>
                          <a:effectLst/>
                          <a:latin typeface="Calibri" panose="020F0502020204030204" pitchFamily="34" charset="0"/>
                        </a:rPr>
                        <a:t>Suministro de agua suficiente</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5244597"/>
                  </a:ext>
                </a:extLst>
              </a:tr>
              <a:tr h="316035">
                <a:tc>
                  <a:txBody>
                    <a:bodyPr/>
                    <a:lstStyle/>
                    <a:p>
                      <a:pPr algn="just" fontAlgn="ctr"/>
                      <a:r>
                        <a:rPr lang="es-ES" sz="1100" b="0" i="0" u="none" strike="noStrike">
                          <a:solidFill>
                            <a:srgbClr val="000000"/>
                          </a:solidFill>
                          <a:effectLst/>
                          <a:latin typeface="Calibri" panose="020F0502020204030204" pitchFamily="34" charset="0"/>
                        </a:rPr>
                        <a:t>Almacenamiento, distribución y control de T° (si aplica) deben cumplir la especificación de calidad</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3642618"/>
                  </a:ext>
                </a:extLst>
              </a:tr>
              <a:tr h="316035">
                <a:tc>
                  <a:txBody>
                    <a:bodyPr/>
                    <a:lstStyle/>
                    <a:p>
                      <a:pPr algn="just" fontAlgn="ctr"/>
                      <a:r>
                        <a:rPr lang="es-ES" sz="1100" b="0" i="0" u="none" strike="noStrike">
                          <a:solidFill>
                            <a:srgbClr val="000000"/>
                          </a:solidFill>
                          <a:effectLst/>
                          <a:latin typeface="Calibri" panose="020F0502020204030204" pitchFamily="34" charset="0"/>
                        </a:rPr>
                        <a:t>Agua usada como ingrediente, hielo o vapor, o en contacto con el producto o superficies deben cumplir especificación de calidad y microbiológica.</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205415"/>
                  </a:ext>
                </a:extLst>
              </a:tr>
              <a:tr h="316035">
                <a:tc>
                  <a:txBody>
                    <a:bodyPr/>
                    <a:lstStyle/>
                    <a:p>
                      <a:pPr algn="just" fontAlgn="ctr"/>
                      <a:r>
                        <a:rPr lang="es-ES" sz="1100" b="0" i="0" u="none" strike="noStrike">
                          <a:solidFill>
                            <a:srgbClr val="000000"/>
                          </a:solidFill>
                          <a:effectLst/>
                          <a:latin typeface="Calibri" panose="020F0502020204030204" pitchFamily="34" charset="0"/>
                        </a:rPr>
                        <a:t>Agua para limpieza o de riesgo de contacto indirecto ( ej. intercambiadores de calor) deben cumplir  con la especificación de calidad y microbiológica.</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1376226"/>
                  </a:ext>
                </a:extLst>
              </a:tr>
              <a:tr h="158017">
                <a:tc>
                  <a:txBody>
                    <a:bodyPr/>
                    <a:lstStyle/>
                    <a:p>
                      <a:pPr algn="just" fontAlgn="ctr"/>
                      <a:r>
                        <a:rPr lang="es-ES" sz="1100" b="0" i="0" u="none" strike="noStrike">
                          <a:solidFill>
                            <a:srgbClr val="000000"/>
                          </a:solidFill>
                          <a:effectLst/>
                          <a:latin typeface="Calibri" panose="020F0502020204030204" pitchFamily="34" charset="0"/>
                        </a:rPr>
                        <a:t>Agua clorinada: dentro de los límites al punto de uso</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7841993"/>
                  </a:ext>
                </a:extLst>
              </a:tr>
              <a:tr h="316035">
                <a:tc>
                  <a:txBody>
                    <a:bodyPr/>
                    <a:lstStyle/>
                    <a:p>
                      <a:pPr algn="just" fontAlgn="ctr"/>
                      <a:r>
                        <a:rPr lang="es-ES" sz="1100" b="0" i="0" u="none" strike="noStrike">
                          <a:solidFill>
                            <a:srgbClr val="000000"/>
                          </a:solidFill>
                          <a:effectLst/>
                          <a:latin typeface="Calibri" panose="020F0502020204030204" pitchFamily="34" charset="0"/>
                        </a:rPr>
                        <a:t>Agua no potable: sistema separado y señalizado, no conectado al sistema de agua potable. Asegurar que no haya posibilidad de reflujo en el sistema de agua potable.</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6846150"/>
                  </a:ext>
                </a:extLst>
              </a:tr>
              <a:tr h="316035">
                <a:tc>
                  <a:txBody>
                    <a:bodyPr/>
                    <a:lstStyle/>
                    <a:p>
                      <a:pPr algn="just" fontAlgn="ctr"/>
                      <a:r>
                        <a:rPr lang="es-ES" sz="1100" b="0" i="0" u="none" strike="noStrike">
                          <a:solidFill>
                            <a:srgbClr val="000000"/>
                          </a:solidFill>
                          <a:effectLst/>
                          <a:latin typeface="Calibri" panose="020F0502020204030204" pitchFamily="34" charset="0"/>
                        </a:rPr>
                        <a:t>Recomendado que el agua en contacto con producto fluyan por cañerías que puedan ser desinfectadas.</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760365"/>
                  </a:ext>
                </a:extLst>
              </a:tr>
              <a:tr h="158017">
                <a:tc>
                  <a:txBody>
                    <a:bodyPr/>
                    <a:lstStyle/>
                    <a:p>
                      <a:pPr algn="just" fontAlgn="ctr"/>
                      <a:r>
                        <a:rPr lang="es-ES" sz="1100" b="1" i="0" u="none" strike="noStrike">
                          <a:solidFill>
                            <a:srgbClr val="000000"/>
                          </a:solidFill>
                          <a:effectLst/>
                          <a:latin typeface="Calibri" panose="020F0502020204030204" pitchFamily="34" charset="0"/>
                        </a:rPr>
                        <a:t>6.3. Producto químico para caldera</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02895819"/>
                  </a:ext>
                </a:extLst>
              </a:tr>
              <a:tr h="316035">
                <a:tc>
                  <a:txBody>
                    <a:bodyPr/>
                    <a:lstStyle/>
                    <a:p>
                      <a:pPr algn="just" fontAlgn="ctr"/>
                      <a:r>
                        <a:rPr lang="es-ES" sz="1100" b="0" i="0" u="none" strike="noStrike">
                          <a:solidFill>
                            <a:srgbClr val="000000"/>
                          </a:solidFill>
                          <a:effectLst/>
                          <a:latin typeface="Calibri" panose="020F0502020204030204" pitchFamily="34" charset="0"/>
                        </a:rPr>
                        <a:t>Aditivos de grado alimenticio o aprobados por la autoridad como seguro para uso en agua para consumo humano</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6037320"/>
                  </a:ext>
                </a:extLst>
              </a:tr>
              <a:tr h="158017">
                <a:tc>
                  <a:txBody>
                    <a:bodyPr/>
                    <a:lstStyle/>
                    <a:p>
                      <a:pPr algn="just" fontAlgn="ctr"/>
                      <a:r>
                        <a:rPr lang="es-ES" sz="1100" b="0" i="0" u="none" strike="noStrike">
                          <a:solidFill>
                            <a:srgbClr val="000000"/>
                          </a:solidFill>
                          <a:effectLst/>
                          <a:latin typeface="Calibri" panose="020F0502020204030204" pitchFamily="34" charset="0"/>
                        </a:rPr>
                        <a:t>Productos químicos para caldera en acceso cerrado o controlado</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659837"/>
                  </a:ext>
                </a:extLst>
              </a:tr>
              <a:tr h="158017">
                <a:tc>
                  <a:txBody>
                    <a:bodyPr/>
                    <a:lstStyle/>
                    <a:p>
                      <a:pPr algn="just" fontAlgn="ctr"/>
                      <a:r>
                        <a:rPr lang="es-ES" sz="1100" b="1" i="0" u="none" strike="noStrike">
                          <a:solidFill>
                            <a:srgbClr val="000000"/>
                          </a:solidFill>
                          <a:effectLst/>
                          <a:latin typeface="Calibri" panose="020F0502020204030204" pitchFamily="34" charset="0"/>
                        </a:rPr>
                        <a:t>6.4. Calidad del aire y ventilación</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49671370"/>
                  </a:ext>
                </a:extLst>
              </a:tr>
              <a:tr h="316035">
                <a:tc>
                  <a:txBody>
                    <a:bodyPr/>
                    <a:lstStyle/>
                    <a:p>
                      <a:pPr algn="just" fontAlgn="ctr"/>
                      <a:r>
                        <a:rPr lang="es-ES" sz="1100" b="0" i="0" u="none" strike="noStrike" dirty="0">
                          <a:solidFill>
                            <a:srgbClr val="000000"/>
                          </a:solidFill>
                          <a:effectLst/>
                          <a:latin typeface="Calibri" panose="020F0502020204030204" pitchFamily="34" charset="0"/>
                        </a:rPr>
                        <a:t>Uso como ingrediente o contacto directo con el producto: Requerimientos para filtración Humedad y </a:t>
                      </a:r>
                      <a:r>
                        <a:rPr lang="es-ES" sz="1100" b="0" i="0" u="none" strike="noStrike" dirty="0" err="1">
                          <a:solidFill>
                            <a:srgbClr val="000000"/>
                          </a:solidFill>
                          <a:effectLst/>
                          <a:latin typeface="Calibri" panose="020F0502020204030204" pitchFamily="34" charset="0"/>
                        </a:rPr>
                        <a:t>microbiologia</a:t>
                      </a:r>
                      <a:endParaRPr lang="es-ES" sz="1100" b="0" i="0" u="none" strike="noStrike" dirty="0">
                        <a:solidFill>
                          <a:srgbClr val="000000"/>
                        </a:solidFill>
                        <a:effectLst/>
                        <a:latin typeface="Calibri" panose="020F0502020204030204" pitchFamily="34" charset="0"/>
                      </a:endParaRP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5720800"/>
                  </a:ext>
                </a:extLst>
              </a:tr>
              <a:tr h="158017">
                <a:tc>
                  <a:txBody>
                    <a:bodyPr/>
                    <a:lstStyle/>
                    <a:p>
                      <a:pPr algn="just" fontAlgn="ctr"/>
                      <a:r>
                        <a:rPr lang="es-ES" sz="1100" b="0" i="0" u="none" strike="noStrike" dirty="0">
                          <a:solidFill>
                            <a:srgbClr val="000000"/>
                          </a:solidFill>
                          <a:effectLst/>
                          <a:latin typeface="Calibri" panose="020F0502020204030204" pitchFamily="34" charset="0"/>
                        </a:rPr>
                        <a:t>Si la </a:t>
                      </a:r>
                      <a:r>
                        <a:rPr lang="es-ES" sz="1100" b="0" i="0" u="none" strike="noStrike" dirty="0" err="1">
                          <a:solidFill>
                            <a:srgbClr val="000000"/>
                          </a:solidFill>
                          <a:effectLst/>
                          <a:latin typeface="Calibri" panose="020F0502020204030204" pitchFamily="34" charset="0"/>
                        </a:rPr>
                        <a:t>T°</a:t>
                      </a:r>
                      <a:r>
                        <a:rPr lang="es-ES" sz="1100" b="0" i="0" u="none" strike="noStrike" dirty="0">
                          <a:solidFill>
                            <a:srgbClr val="000000"/>
                          </a:solidFill>
                          <a:effectLst/>
                          <a:latin typeface="Calibri" panose="020F0502020204030204" pitchFamily="34" charset="0"/>
                        </a:rPr>
                        <a:t> y H es crítico, debe haber un sistema de monitoreo.</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6348174"/>
                  </a:ext>
                </a:extLst>
              </a:tr>
              <a:tr h="158017">
                <a:tc>
                  <a:txBody>
                    <a:bodyPr/>
                    <a:lstStyle/>
                    <a:p>
                      <a:pPr algn="just" fontAlgn="ctr"/>
                      <a:r>
                        <a:rPr lang="es-AR" sz="1100" b="0" i="0" u="none" strike="noStrike">
                          <a:solidFill>
                            <a:srgbClr val="000000"/>
                          </a:solidFill>
                          <a:effectLst/>
                          <a:latin typeface="Calibri" panose="020F0502020204030204" pitchFamily="34" charset="0"/>
                        </a:rPr>
                        <a:t>Ventilación (natural o mecánica) para remover vapor, polvo, olores.</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0287062"/>
                  </a:ext>
                </a:extLst>
              </a:tr>
              <a:tr h="158017">
                <a:tc>
                  <a:txBody>
                    <a:bodyPr/>
                    <a:lstStyle/>
                    <a:p>
                      <a:pPr algn="just" fontAlgn="ctr"/>
                      <a:r>
                        <a:rPr lang="es-ES" sz="1100" b="0" i="0" u="none" strike="noStrike">
                          <a:solidFill>
                            <a:srgbClr val="000000"/>
                          </a:solidFill>
                          <a:effectLst/>
                          <a:latin typeface="Calibri" panose="020F0502020204030204" pitchFamily="34" charset="0"/>
                        </a:rPr>
                        <a:t>Calidad microbiologica del aire adecuada para evitar contaminación a través del aire</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8892731"/>
                  </a:ext>
                </a:extLst>
              </a:tr>
              <a:tr h="316035">
                <a:tc>
                  <a:txBody>
                    <a:bodyPr/>
                    <a:lstStyle/>
                    <a:p>
                      <a:pPr algn="just" fontAlgn="ctr"/>
                      <a:r>
                        <a:rPr lang="es-ES" sz="1100" b="0" i="0" u="none" strike="noStrike">
                          <a:solidFill>
                            <a:srgbClr val="000000"/>
                          </a:solidFill>
                          <a:effectLst/>
                          <a:latin typeface="Calibri" panose="020F0502020204030204" pitchFamily="34" charset="0"/>
                        </a:rPr>
                        <a:t>Protocolos para el control y monitoreo del aire para áreas de exposición a microorganismos</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CC"/>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0488601"/>
                  </a:ext>
                </a:extLst>
              </a:tr>
              <a:tr h="316035">
                <a:tc>
                  <a:txBody>
                    <a:bodyPr/>
                    <a:lstStyle/>
                    <a:p>
                      <a:pPr algn="just" fontAlgn="ctr"/>
                      <a:r>
                        <a:rPr lang="es-AR" sz="1100" b="0" i="0" u="none" strike="noStrike">
                          <a:solidFill>
                            <a:srgbClr val="000000"/>
                          </a:solidFill>
                          <a:effectLst/>
                          <a:latin typeface="Calibri" panose="020F0502020204030204" pitchFamily="34" charset="0"/>
                        </a:rPr>
                        <a:t>Ventilación diseñada de manera de evitar el flujo de áreas contaminadas o de materias primas hacia áreas limpias o de PT</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5205763"/>
                  </a:ext>
                </a:extLst>
              </a:tr>
              <a:tr h="158017">
                <a:tc>
                  <a:txBody>
                    <a:bodyPr/>
                    <a:lstStyle/>
                    <a:p>
                      <a:pPr algn="just" fontAlgn="ctr"/>
                      <a:r>
                        <a:rPr lang="es-ES" sz="1100" b="0" i="0" u="none" strike="noStrike">
                          <a:solidFill>
                            <a:srgbClr val="000000"/>
                          </a:solidFill>
                          <a:effectLst/>
                          <a:latin typeface="Calibri" panose="020F0502020204030204" pitchFamily="34" charset="0"/>
                        </a:rPr>
                        <a:t>Sistemas accesibles para la limpieza y mantenimiento.</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113608"/>
                  </a:ext>
                </a:extLst>
              </a:tr>
              <a:tr h="158017">
                <a:tc>
                  <a:txBody>
                    <a:bodyPr/>
                    <a:lstStyle/>
                    <a:p>
                      <a:pPr algn="just" fontAlgn="ctr"/>
                      <a:r>
                        <a:rPr lang="es-AR" sz="1100" b="1" i="0" u="none" strike="noStrike">
                          <a:solidFill>
                            <a:srgbClr val="000000"/>
                          </a:solidFill>
                          <a:effectLst/>
                          <a:latin typeface="Calibri" panose="020F0502020204030204" pitchFamily="34" charset="0"/>
                        </a:rPr>
                        <a:t>6.5. Iluminación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27317383"/>
                  </a:ext>
                </a:extLst>
              </a:tr>
              <a:tr h="158017">
                <a:tc>
                  <a:txBody>
                    <a:bodyPr/>
                    <a:lstStyle/>
                    <a:p>
                      <a:pPr algn="just" fontAlgn="ctr"/>
                      <a:r>
                        <a:rPr lang="es-AR" sz="1100" b="0" i="0" u="none" strike="noStrike">
                          <a:solidFill>
                            <a:srgbClr val="000000"/>
                          </a:solidFill>
                          <a:effectLst/>
                          <a:latin typeface="Calibri" panose="020F0502020204030204" pitchFamily="34" charset="0"/>
                        </a:rPr>
                        <a:t>Suficiente para operar de manera higiénica</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3020537"/>
                  </a:ext>
                </a:extLst>
              </a:tr>
              <a:tr h="158017">
                <a:tc>
                  <a:txBody>
                    <a:bodyPr/>
                    <a:lstStyle/>
                    <a:p>
                      <a:pPr algn="just" fontAlgn="ctr"/>
                      <a:r>
                        <a:rPr lang="es-ES" sz="1100" b="0" i="0" u="none" strike="noStrike">
                          <a:solidFill>
                            <a:srgbClr val="000000"/>
                          </a:solidFill>
                          <a:effectLst/>
                          <a:latin typeface="Calibri" panose="020F0502020204030204" pitchFamily="34" charset="0"/>
                        </a:rPr>
                        <a:t>Apropiada a la naturaleza de la operación</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6280864"/>
                  </a:ext>
                </a:extLst>
              </a:tr>
              <a:tr h="158017">
                <a:tc>
                  <a:txBody>
                    <a:bodyPr/>
                    <a:lstStyle/>
                    <a:p>
                      <a:pPr algn="just" fontAlgn="ctr"/>
                      <a:r>
                        <a:rPr lang="es-AR" sz="1100" b="0" i="0" u="none" strike="noStrike">
                          <a:solidFill>
                            <a:srgbClr val="000000"/>
                          </a:solidFill>
                          <a:effectLst/>
                          <a:latin typeface="Calibri" panose="020F0502020204030204" pitchFamily="34" charset="0"/>
                        </a:rPr>
                        <a:t>Protección de luminarias</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panose="020F0502020204030204" pitchFamily="34" charset="0"/>
                        </a:rPr>
                        <a:t> </a:t>
                      </a:r>
                    </a:p>
                  </a:txBody>
                  <a:tcPr marL="6044" marR="6044" marT="60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1516984"/>
                  </a:ext>
                </a:extLst>
              </a:tr>
            </a:tbl>
          </a:graphicData>
        </a:graphic>
      </p:graphicFrame>
    </p:spTree>
    <p:extLst>
      <p:ext uri="{BB962C8B-B14F-4D97-AF65-F5344CB8AC3E}">
        <p14:creationId xmlns:p14="http://schemas.microsoft.com/office/powerpoint/2010/main" val="1780822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1560" y="406405"/>
            <a:ext cx="8136904"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9" name="Tabla 8"/>
          <p:cNvGraphicFramePr>
            <a:graphicFrameLocks noGrp="1"/>
          </p:cNvGraphicFramePr>
          <p:nvPr>
            <p:extLst>
              <p:ext uri="{D42A27DB-BD31-4B8C-83A1-F6EECF244321}">
                <p14:modId xmlns:p14="http://schemas.microsoft.com/office/powerpoint/2010/main" val="2815899290"/>
              </p:ext>
            </p:extLst>
          </p:nvPr>
        </p:nvGraphicFramePr>
        <p:xfrm>
          <a:off x="539553" y="1628803"/>
          <a:ext cx="7753547" cy="3991741"/>
        </p:xfrm>
        <a:graphic>
          <a:graphicData uri="http://schemas.openxmlformats.org/drawingml/2006/table">
            <a:tbl>
              <a:tblPr/>
              <a:tblGrid>
                <a:gridCol w="6120679">
                  <a:extLst>
                    <a:ext uri="{9D8B030D-6E8A-4147-A177-3AD203B41FA5}">
                      <a16:colId xmlns:a16="http://schemas.microsoft.com/office/drawing/2014/main" val="4105372996"/>
                    </a:ext>
                  </a:extLst>
                </a:gridCol>
                <a:gridCol w="648072">
                  <a:extLst>
                    <a:ext uri="{9D8B030D-6E8A-4147-A177-3AD203B41FA5}">
                      <a16:colId xmlns:a16="http://schemas.microsoft.com/office/drawing/2014/main" val="214118683"/>
                    </a:ext>
                  </a:extLst>
                </a:gridCol>
                <a:gridCol w="984796">
                  <a:extLst>
                    <a:ext uri="{9D8B030D-6E8A-4147-A177-3AD203B41FA5}">
                      <a16:colId xmlns:a16="http://schemas.microsoft.com/office/drawing/2014/main" val="2093982261"/>
                    </a:ext>
                  </a:extLst>
                </a:gridCol>
              </a:tblGrid>
              <a:tr h="234808">
                <a:tc>
                  <a:txBody>
                    <a:bodyPr/>
                    <a:lstStyle/>
                    <a:p>
                      <a:pPr algn="just" fontAlgn="ctr"/>
                      <a:r>
                        <a:rPr lang="es-AR" sz="1100" b="1" i="0" u="none" strike="noStrike">
                          <a:solidFill>
                            <a:srgbClr val="FFFFFF"/>
                          </a:solidFill>
                          <a:effectLst/>
                          <a:latin typeface="Calibri" panose="020F0502020204030204" pitchFamily="34" charset="0"/>
                        </a:rPr>
                        <a:t>7. Residuos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100" b="0" i="0" u="none" strike="noStrike">
                          <a:solidFill>
                            <a:srgbClr val="FFFFFF"/>
                          </a:solidFill>
                          <a:effectLst/>
                          <a:latin typeface="Calibri" panose="020F0502020204030204" pitchFamily="34" charset="0"/>
                        </a:rPr>
                        <a:t>SI/NO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100" b="0" i="0" u="none" strike="noStrike">
                          <a:solidFill>
                            <a:srgbClr val="FFFFFF"/>
                          </a:solidFill>
                          <a:effectLst/>
                          <a:latin typeface="Calibri" panose="020F0502020204030204" pitchFamily="34" charset="0"/>
                        </a:rPr>
                        <a:t>Evidencia/Obs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3234548942"/>
                  </a:ext>
                </a:extLst>
              </a:tr>
              <a:tr h="234808">
                <a:tc>
                  <a:txBody>
                    <a:bodyPr/>
                    <a:lstStyle/>
                    <a:p>
                      <a:pPr algn="just" fontAlgn="ctr"/>
                      <a:r>
                        <a:rPr lang="es-AR" sz="1100" b="1" i="0" u="none" strike="noStrike">
                          <a:solidFill>
                            <a:srgbClr val="000000"/>
                          </a:solidFill>
                          <a:effectLst/>
                          <a:latin typeface="Calibri" panose="020F0502020204030204" pitchFamily="34" charset="0"/>
                        </a:rPr>
                        <a:t>7.1 Requisitos generales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81828366"/>
                  </a:ext>
                </a:extLst>
              </a:tr>
              <a:tr h="469617">
                <a:tc>
                  <a:txBody>
                    <a:bodyPr/>
                    <a:lstStyle/>
                    <a:p>
                      <a:pPr algn="just" fontAlgn="ctr"/>
                      <a:r>
                        <a:rPr lang="es-ES" sz="1100" b="0" i="0" u="none" strike="noStrike">
                          <a:solidFill>
                            <a:srgbClr val="000000"/>
                          </a:solidFill>
                          <a:effectLst/>
                          <a:latin typeface="Calibri" panose="020F0502020204030204" pitchFamily="34" charset="0"/>
                        </a:rPr>
                        <a:t>Identificación y gestión de residuos de manera de evitar la contaminación del producto o zonas de producción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6266551"/>
                  </a:ext>
                </a:extLst>
              </a:tr>
              <a:tr h="234808">
                <a:tc>
                  <a:txBody>
                    <a:bodyPr/>
                    <a:lstStyle/>
                    <a:p>
                      <a:pPr algn="just" fontAlgn="ctr"/>
                      <a:r>
                        <a:rPr lang="es-AR" sz="1100" b="1" i="0" u="none" strike="noStrike">
                          <a:solidFill>
                            <a:srgbClr val="000000"/>
                          </a:solidFill>
                          <a:effectLst/>
                          <a:latin typeface="Calibri" panose="020F0502020204030204" pitchFamily="34" charset="0"/>
                        </a:rPr>
                        <a:t>7.2. Recipientes para residuos /no comestible /sustancias peligrosas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9264350"/>
                  </a:ext>
                </a:extLst>
              </a:tr>
              <a:tr h="704426">
                <a:tc>
                  <a:txBody>
                    <a:bodyPr/>
                    <a:lstStyle/>
                    <a:p>
                      <a:pPr algn="just" fontAlgn="ctr"/>
                      <a:r>
                        <a:rPr lang="es-ES" sz="1100" b="0" i="0" u="none" strike="noStrike">
                          <a:solidFill>
                            <a:srgbClr val="000000"/>
                          </a:solidFill>
                          <a:effectLst/>
                          <a:latin typeface="Calibri" panose="020F0502020204030204" pitchFamily="34" charset="0"/>
                        </a:rPr>
                        <a:t>Los recipientes para residuos deben: ser identificados, ubicados en áreas designadas, de material impermeable para permitir el lavado, cerrados cuando no se usan, bajo llave cuando pueden ser un riesgo para el producto.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CC"/>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CC"/>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092854"/>
                  </a:ext>
                </a:extLst>
              </a:tr>
              <a:tr h="234808">
                <a:tc>
                  <a:txBody>
                    <a:bodyPr/>
                    <a:lstStyle/>
                    <a:p>
                      <a:pPr algn="just" fontAlgn="ctr"/>
                      <a:r>
                        <a:rPr lang="es-ES" sz="1100" b="1" i="0" u="none" strike="noStrike">
                          <a:solidFill>
                            <a:srgbClr val="000000"/>
                          </a:solidFill>
                          <a:effectLst/>
                          <a:latin typeface="Calibri" panose="020F0502020204030204" pitchFamily="34" charset="0"/>
                        </a:rPr>
                        <a:t>7.3. Gestión y retiro de residuos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27498553"/>
                  </a:ext>
                </a:extLst>
              </a:tr>
              <a:tr h="234808">
                <a:tc>
                  <a:txBody>
                    <a:bodyPr/>
                    <a:lstStyle/>
                    <a:p>
                      <a:pPr algn="just" fontAlgn="ctr"/>
                      <a:r>
                        <a:rPr lang="es-AR" sz="1100" b="0" i="0" u="none" strike="noStrike">
                          <a:solidFill>
                            <a:srgbClr val="000000"/>
                          </a:solidFill>
                          <a:effectLst/>
                          <a:latin typeface="Calibri" panose="020F0502020204030204" pitchFamily="34" charset="0"/>
                        </a:rPr>
                        <a:t>Sistema de gestión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9071438"/>
                  </a:ext>
                </a:extLst>
              </a:tr>
              <a:tr h="234808">
                <a:tc>
                  <a:txBody>
                    <a:bodyPr/>
                    <a:lstStyle/>
                    <a:p>
                      <a:pPr algn="just" fontAlgn="ctr"/>
                      <a:r>
                        <a:rPr lang="es-ES" sz="1100" b="0" i="0" u="none" strike="noStrike">
                          <a:solidFill>
                            <a:srgbClr val="000000"/>
                          </a:solidFill>
                          <a:effectLst/>
                          <a:latin typeface="Calibri" panose="020F0502020204030204" pitchFamily="34" charset="0"/>
                        </a:rPr>
                        <a:t>Evitar la acumulación en zonas de manipulación de alimentos o áreas productivas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CC"/>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CC"/>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1593585"/>
                  </a:ext>
                </a:extLst>
              </a:tr>
              <a:tr h="469617">
                <a:tc>
                  <a:txBody>
                    <a:bodyPr/>
                    <a:lstStyle/>
                    <a:p>
                      <a:pPr algn="just" fontAlgn="ctr"/>
                      <a:r>
                        <a:rPr lang="es-AR" sz="1100" b="0" i="0" u="none" strike="noStrike">
                          <a:solidFill>
                            <a:srgbClr val="000000"/>
                          </a:solidFill>
                          <a:effectLst/>
                          <a:latin typeface="Calibri" panose="020F0502020204030204" pitchFamily="34" charset="0"/>
                        </a:rPr>
                        <a:t>Materiales etiquetados o impresos con marca deben ser destruidos para evitar reuso. Mantener registros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4910687"/>
                  </a:ext>
                </a:extLst>
              </a:tr>
              <a:tr h="234808">
                <a:tc>
                  <a:txBody>
                    <a:bodyPr/>
                    <a:lstStyle/>
                    <a:p>
                      <a:pPr algn="just" fontAlgn="ctr"/>
                      <a:r>
                        <a:rPr lang="es-AR" sz="1100" b="1" i="0" u="none" strike="noStrike">
                          <a:solidFill>
                            <a:srgbClr val="000000"/>
                          </a:solidFill>
                          <a:effectLst/>
                          <a:latin typeface="Calibri" panose="020F0502020204030204" pitchFamily="34" charset="0"/>
                        </a:rPr>
                        <a:t>7.4 Desagües y drenajes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3044015"/>
                  </a:ext>
                </a:extLst>
              </a:tr>
              <a:tr h="469617">
                <a:tc>
                  <a:txBody>
                    <a:bodyPr/>
                    <a:lstStyle/>
                    <a:p>
                      <a:pPr algn="just" fontAlgn="ctr"/>
                      <a:r>
                        <a:rPr lang="es-ES" sz="1100" b="0" i="0" u="none" strike="noStrike">
                          <a:solidFill>
                            <a:srgbClr val="000000"/>
                          </a:solidFill>
                          <a:effectLst/>
                          <a:latin typeface="Calibri" panose="020F0502020204030204" pitchFamily="34" charset="0"/>
                        </a:rPr>
                        <a:t>Diseñados, construidos y ubicados de manera que se evite el riesgo de contaminación de materiales o productos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113323"/>
                  </a:ext>
                </a:extLst>
              </a:tr>
              <a:tr h="234808">
                <a:tc>
                  <a:txBody>
                    <a:bodyPr/>
                    <a:lstStyle/>
                    <a:p>
                      <a:pPr algn="just" fontAlgn="ctr"/>
                      <a:r>
                        <a:rPr lang="es-ES" sz="1100" b="0" i="0" u="none" strike="noStrike">
                          <a:solidFill>
                            <a:srgbClr val="000000"/>
                          </a:solidFill>
                          <a:effectLst/>
                          <a:latin typeface="Calibri" panose="020F0502020204030204" pitchFamily="34" charset="0"/>
                        </a:rPr>
                        <a:t>Dirección del drenaje no debe ser desde un área contaminada hacia una limpia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3425546"/>
                  </a:ext>
                </a:extLst>
              </a:tr>
            </a:tbl>
          </a:graphicData>
        </a:graphic>
      </p:graphicFrame>
    </p:spTree>
    <p:extLst>
      <p:ext uri="{BB962C8B-B14F-4D97-AF65-F5344CB8AC3E}">
        <p14:creationId xmlns:p14="http://schemas.microsoft.com/office/powerpoint/2010/main" val="1963748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55576" y="116632"/>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3" name="Tabla 2"/>
          <p:cNvGraphicFramePr>
            <a:graphicFrameLocks noGrp="1"/>
          </p:cNvGraphicFramePr>
          <p:nvPr>
            <p:extLst>
              <p:ext uri="{D42A27DB-BD31-4B8C-83A1-F6EECF244321}">
                <p14:modId xmlns:p14="http://schemas.microsoft.com/office/powerpoint/2010/main" val="1204441107"/>
              </p:ext>
            </p:extLst>
          </p:nvPr>
        </p:nvGraphicFramePr>
        <p:xfrm>
          <a:off x="611561" y="548680"/>
          <a:ext cx="7776864" cy="6193272"/>
        </p:xfrm>
        <a:graphic>
          <a:graphicData uri="http://schemas.openxmlformats.org/drawingml/2006/table">
            <a:tbl>
              <a:tblPr/>
              <a:tblGrid>
                <a:gridCol w="5653488">
                  <a:extLst>
                    <a:ext uri="{9D8B030D-6E8A-4147-A177-3AD203B41FA5}">
                      <a16:colId xmlns:a16="http://schemas.microsoft.com/office/drawing/2014/main" val="3539328182"/>
                    </a:ext>
                  </a:extLst>
                </a:gridCol>
                <a:gridCol w="583930">
                  <a:extLst>
                    <a:ext uri="{9D8B030D-6E8A-4147-A177-3AD203B41FA5}">
                      <a16:colId xmlns:a16="http://schemas.microsoft.com/office/drawing/2014/main" val="2460525051"/>
                    </a:ext>
                  </a:extLst>
                </a:gridCol>
                <a:gridCol w="1539446">
                  <a:extLst>
                    <a:ext uri="{9D8B030D-6E8A-4147-A177-3AD203B41FA5}">
                      <a16:colId xmlns:a16="http://schemas.microsoft.com/office/drawing/2014/main" val="854096912"/>
                    </a:ext>
                  </a:extLst>
                </a:gridCol>
              </a:tblGrid>
              <a:tr h="176747">
                <a:tc>
                  <a:txBody>
                    <a:bodyPr/>
                    <a:lstStyle/>
                    <a:p>
                      <a:pPr algn="just" fontAlgn="ctr"/>
                      <a:r>
                        <a:rPr lang="es-AR" sz="1200" b="1" i="0" u="none" strike="noStrike">
                          <a:solidFill>
                            <a:srgbClr val="FFFFFF"/>
                          </a:solidFill>
                          <a:effectLst/>
                          <a:latin typeface="Calibri" panose="020F0502020204030204" pitchFamily="34" charset="0"/>
                        </a:rPr>
                        <a:t>8. Mantenimiento de equipos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200" b="0" i="0" u="none" strike="noStrike" dirty="0">
                          <a:solidFill>
                            <a:srgbClr val="FFFFFF"/>
                          </a:solidFill>
                          <a:effectLst/>
                          <a:latin typeface="Calibri" panose="020F0502020204030204" pitchFamily="34" charset="0"/>
                        </a:rPr>
                        <a:t>SI/NO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200" b="0" i="0" u="none" strike="noStrike">
                          <a:solidFill>
                            <a:srgbClr val="FFFFFF"/>
                          </a:solidFill>
                          <a:effectLst/>
                          <a:latin typeface="Calibri" panose="020F0502020204030204" pitchFamily="34" charset="0"/>
                        </a:rPr>
                        <a:t>Evidencia/Obs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1950912483"/>
                  </a:ext>
                </a:extLst>
              </a:tr>
              <a:tr h="176747">
                <a:tc>
                  <a:txBody>
                    <a:bodyPr/>
                    <a:lstStyle/>
                    <a:p>
                      <a:pPr algn="just" fontAlgn="ctr"/>
                      <a:r>
                        <a:rPr lang="es-AR" sz="1200" b="1" i="0" u="none" strike="noStrike">
                          <a:solidFill>
                            <a:srgbClr val="000000"/>
                          </a:solidFill>
                          <a:effectLst/>
                          <a:latin typeface="Calibri" panose="020F0502020204030204" pitchFamily="34" charset="0"/>
                        </a:rPr>
                        <a:t>8.1 Requisitos generales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95419374"/>
                  </a:ext>
                </a:extLst>
              </a:tr>
              <a:tr h="353493">
                <a:tc>
                  <a:txBody>
                    <a:bodyPr/>
                    <a:lstStyle/>
                    <a:p>
                      <a:pPr algn="just" fontAlgn="ctr"/>
                      <a:r>
                        <a:rPr lang="es-ES" sz="1200" b="0" i="0" u="none" strike="noStrike">
                          <a:solidFill>
                            <a:srgbClr val="000000"/>
                          </a:solidFill>
                          <a:effectLst/>
                          <a:latin typeface="Calibri" panose="020F0502020204030204" pitchFamily="34" charset="0"/>
                        </a:rPr>
                        <a:t>Equipos en contacto con el producto: construidos de manera de facilitar la limpieza, desinfección y mantenimiento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5334"/>
                  </a:ext>
                </a:extLst>
              </a:tr>
              <a:tr h="176747">
                <a:tc>
                  <a:txBody>
                    <a:bodyPr/>
                    <a:lstStyle/>
                    <a:p>
                      <a:pPr algn="just" fontAlgn="ctr"/>
                      <a:r>
                        <a:rPr lang="es-ES" sz="1200" b="0" i="0" u="none" strike="noStrike">
                          <a:solidFill>
                            <a:srgbClr val="000000"/>
                          </a:solidFill>
                          <a:effectLst/>
                          <a:latin typeface="Calibri" panose="020F0502020204030204" pitchFamily="34" charset="0"/>
                        </a:rPr>
                        <a:t>Construidos de materiales durables, para que resistan los lavados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3949571"/>
                  </a:ext>
                </a:extLst>
              </a:tr>
              <a:tr h="176747">
                <a:tc>
                  <a:txBody>
                    <a:bodyPr/>
                    <a:lstStyle/>
                    <a:p>
                      <a:pPr algn="just" fontAlgn="ctr"/>
                      <a:r>
                        <a:rPr lang="es-AR" sz="1200" b="1" i="0" u="none" strike="noStrike">
                          <a:solidFill>
                            <a:srgbClr val="000000"/>
                          </a:solidFill>
                          <a:effectLst/>
                          <a:latin typeface="Calibri" panose="020F0502020204030204" pitchFamily="34" charset="0"/>
                        </a:rPr>
                        <a:t>8.2 Diseño higiénico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22065777"/>
                  </a:ext>
                </a:extLst>
              </a:tr>
              <a:tr h="176747">
                <a:tc>
                  <a:txBody>
                    <a:bodyPr/>
                    <a:lstStyle/>
                    <a:p>
                      <a:pPr algn="just" fontAlgn="ctr"/>
                      <a:r>
                        <a:rPr lang="es-AR" sz="1200" b="0" i="0" u="none" strike="noStrike">
                          <a:solidFill>
                            <a:srgbClr val="000000"/>
                          </a:solidFill>
                          <a:effectLst/>
                          <a:latin typeface="Calibri" panose="020F0502020204030204" pitchFamily="34" charset="0"/>
                        </a:rPr>
                        <a:t>Superficie lisa, lavables, fácil de secar en áreas húmedas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712267"/>
                  </a:ext>
                </a:extLst>
              </a:tr>
              <a:tr h="176747">
                <a:tc>
                  <a:txBody>
                    <a:bodyPr/>
                    <a:lstStyle/>
                    <a:p>
                      <a:pPr algn="just" fontAlgn="ctr"/>
                      <a:r>
                        <a:rPr lang="es-ES" sz="1200" b="0" i="0" u="none" strike="noStrike">
                          <a:solidFill>
                            <a:srgbClr val="000000"/>
                          </a:solidFill>
                          <a:effectLst/>
                          <a:latin typeface="Calibri" panose="020F0502020204030204" pitchFamily="34" charset="0"/>
                        </a:rPr>
                        <a:t>Materiales compatibles con el producto y agentes de limpieza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0054180"/>
                  </a:ext>
                </a:extLst>
              </a:tr>
              <a:tr h="176747">
                <a:tc>
                  <a:txBody>
                    <a:bodyPr/>
                    <a:lstStyle/>
                    <a:p>
                      <a:pPr algn="just" fontAlgn="ctr"/>
                      <a:r>
                        <a:rPr lang="es-ES" sz="1200" b="0" i="0" u="none" strike="noStrike">
                          <a:solidFill>
                            <a:srgbClr val="000000"/>
                          </a:solidFill>
                          <a:effectLst/>
                          <a:latin typeface="Calibri" panose="020F0502020204030204" pitchFamily="34" charset="0"/>
                        </a:rPr>
                        <a:t>Cañerías y superficies de conductos lavables, drenables, sin puntos muertos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272633"/>
                  </a:ext>
                </a:extLst>
              </a:tr>
              <a:tr h="176747">
                <a:tc>
                  <a:txBody>
                    <a:bodyPr/>
                    <a:lstStyle/>
                    <a:p>
                      <a:pPr algn="just" fontAlgn="ctr"/>
                      <a:r>
                        <a:rPr lang="es-ES" sz="1200" b="1" i="0" u="none" strike="noStrike">
                          <a:solidFill>
                            <a:srgbClr val="000000"/>
                          </a:solidFill>
                          <a:effectLst/>
                          <a:latin typeface="Calibri" panose="020F0502020204030204" pitchFamily="34" charset="0"/>
                        </a:rPr>
                        <a:t>8.3 Superficies de contacto con el producto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42055977"/>
                  </a:ext>
                </a:extLst>
              </a:tr>
              <a:tr h="176747">
                <a:tc>
                  <a:txBody>
                    <a:bodyPr/>
                    <a:lstStyle/>
                    <a:p>
                      <a:pPr algn="just" fontAlgn="ctr"/>
                      <a:r>
                        <a:rPr lang="es-AR" sz="1200" b="0" i="0" u="none" strike="noStrike">
                          <a:solidFill>
                            <a:srgbClr val="000000"/>
                          </a:solidFill>
                          <a:effectLst/>
                          <a:latin typeface="Calibri" panose="020F0502020204030204" pitchFamily="34" charset="0"/>
                        </a:rPr>
                        <a:t>Materiales de grado alimenticio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203902"/>
                  </a:ext>
                </a:extLst>
              </a:tr>
              <a:tr h="176747">
                <a:tc>
                  <a:txBody>
                    <a:bodyPr/>
                    <a:lstStyle/>
                    <a:p>
                      <a:pPr algn="just" fontAlgn="ctr"/>
                      <a:r>
                        <a:rPr lang="es-AR" sz="1200" b="0" i="0" u="none" strike="noStrike">
                          <a:solidFill>
                            <a:srgbClr val="000000"/>
                          </a:solidFill>
                          <a:effectLst/>
                          <a:latin typeface="Calibri" panose="020F0502020204030204" pitchFamily="34" charset="0"/>
                        </a:rPr>
                        <a:t>Impermeables, libre de óxido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9417739"/>
                  </a:ext>
                </a:extLst>
              </a:tr>
              <a:tr h="176747">
                <a:tc>
                  <a:txBody>
                    <a:bodyPr/>
                    <a:lstStyle/>
                    <a:p>
                      <a:pPr algn="just" fontAlgn="ctr"/>
                      <a:r>
                        <a:rPr lang="es-ES" sz="1200" b="1" i="0" u="none" strike="noStrike">
                          <a:solidFill>
                            <a:srgbClr val="000000"/>
                          </a:solidFill>
                          <a:effectLst/>
                          <a:latin typeface="Calibri" panose="020F0502020204030204" pitchFamily="34" charset="0"/>
                        </a:rPr>
                        <a:t>8.4 Control de temperatura y monitoreo de equipos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15517117"/>
                  </a:ext>
                </a:extLst>
              </a:tr>
              <a:tr h="353493">
                <a:tc>
                  <a:txBody>
                    <a:bodyPr/>
                    <a:lstStyle/>
                    <a:p>
                      <a:pPr algn="just" fontAlgn="ctr"/>
                      <a:r>
                        <a:rPr lang="es-ES" sz="1200" b="0" i="0" u="none" strike="noStrike">
                          <a:solidFill>
                            <a:srgbClr val="000000"/>
                          </a:solidFill>
                          <a:effectLst/>
                          <a:latin typeface="Calibri" panose="020F0502020204030204" pitchFamily="34" charset="0"/>
                        </a:rPr>
                        <a:t>Para procesos térmicos, capaces de cumplir con el gradiente de temperaturas y mantenimiento para especificaciones de producto relevantes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CC"/>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CC"/>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3727476"/>
                  </a:ext>
                </a:extLst>
              </a:tr>
              <a:tr h="176747">
                <a:tc>
                  <a:txBody>
                    <a:bodyPr/>
                    <a:lstStyle/>
                    <a:p>
                      <a:pPr algn="just" fontAlgn="ctr"/>
                      <a:r>
                        <a:rPr lang="es-ES" sz="1200" b="0" i="0" u="none" strike="noStrike">
                          <a:solidFill>
                            <a:srgbClr val="000000"/>
                          </a:solidFill>
                          <a:effectLst/>
                          <a:latin typeface="Calibri" panose="020F0502020204030204" pitchFamily="34" charset="0"/>
                        </a:rPr>
                        <a:t>Debe ser posible el monitoreo y control de temperatura</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031639"/>
                  </a:ext>
                </a:extLst>
              </a:tr>
              <a:tr h="176747">
                <a:tc>
                  <a:txBody>
                    <a:bodyPr/>
                    <a:lstStyle/>
                    <a:p>
                      <a:pPr algn="just" fontAlgn="ctr"/>
                      <a:r>
                        <a:rPr lang="es-ES" sz="1200" b="1" i="0" u="none" strike="noStrike">
                          <a:solidFill>
                            <a:srgbClr val="000000"/>
                          </a:solidFill>
                          <a:effectLst/>
                          <a:latin typeface="Calibri" panose="020F0502020204030204" pitchFamily="34" charset="0"/>
                        </a:rPr>
                        <a:t>8.5. Limpieza de planta, equipos y utensilios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15975980"/>
                  </a:ext>
                </a:extLst>
              </a:tr>
              <a:tr h="176747">
                <a:tc>
                  <a:txBody>
                    <a:bodyPr/>
                    <a:lstStyle/>
                    <a:p>
                      <a:pPr algn="just" fontAlgn="ctr"/>
                      <a:r>
                        <a:rPr lang="es-ES" sz="1200" b="0" i="0" u="none" strike="noStrike">
                          <a:solidFill>
                            <a:srgbClr val="000000"/>
                          </a:solidFill>
                          <a:effectLst/>
                          <a:latin typeface="Calibri" panose="020F0502020204030204" pitchFamily="34" charset="0"/>
                        </a:rPr>
                        <a:t>Limpieza (seca y húmeda) documentados, con frecuencias definidas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4300902"/>
                  </a:ext>
                </a:extLst>
              </a:tr>
              <a:tr h="353493">
                <a:tc>
                  <a:txBody>
                    <a:bodyPr/>
                    <a:lstStyle/>
                    <a:p>
                      <a:pPr algn="just" fontAlgn="ctr"/>
                      <a:r>
                        <a:rPr lang="es-ES" sz="1200" b="0" i="0" u="none" strike="noStrike">
                          <a:solidFill>
                            <a:srgbClr val="000000"/>
                          </a:solidFill>
                          <a:effectLst/>
                          <a:latin typeface="Calibri" panose="020F0502020204030204" pitchFamily="34" charset="0"/>
                        </a:rPr>
                        <a:t>El programa debe especificar el lugar a limpiar (incluyendo desagües), quien, cómo, métodos de verificación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8010925"/>
                  </a:ext>
                </a:extLst>
              </a:tr>
              <a:tr h="176747">
                <a:tc>
                  <a:txBody>
                    <a:bodyPr/>
                    <a:lstStyle/>
                    <a:p>
                      <a:pPr algn="just" fontAlgn="ctr"/>
                      <a:r>
                        <a:rPr lang="es-ES" sz="1200" b="1" i="0" u="none" strike="noStrike">
                          <a:solidFill>
                            <a:srgbClr val="000000"/>
                          </a:solidFill>
                          <a:effectLst/>
                          <a:latin typeface="Calibri" panose="020F0502020204030204" pitchFamily="34" charset="0"/>
                        </a:rPr>
                        <a:t>8.6 Mantenimiento correctivo y preventivo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58688726"/>
                  </a:ext>
                </a:extLst>
              </a:tr>
              <a:tr h="176747">
                <a:tc>
                  <a:txBody>
                    <a:bodyPr/>
                    <a:lstStyle/>
                    <a:p>
                      <a:pPr algn="just" fontAlgn="ctr"/>
                      <a:r>
                        <a:rPr lang="es-AR" sz="1200" b="0" i="0" u="none" strike="noStrike">
                          <a:solidFill>
                            <a:srgbClr val="000000"/>
                          </a:solidFill>
                          <a:effectLst/>
                          <a:latin typeface="Calibri" panose="020F0502020204030204" pitchFamily="34" charset="0"/>
                        </a:rPr>
                        <a:t>Debe existir un programa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7511104"/>
                  </a:ext>
                </a:extLst>
              </a:tr>
              <a:tr h="353493">
                <a:tc>
                  <a:txBody>
                    <a:bodyPr/>
                    <a:lstStyle/>
                    <a:p>
                      <a:pPr algn="just" fontAlgn="ctr"/>
                      <a:r>
                        <a:rPr lang="es-ES" sz="1200" b="0" i="0" u="none" strike="noStrike">
                          <a:solidFill>
                            <a:srgbClr val="000000"/>
                          </a:solidFill>
                          <a:effectLst/>
                          <a:latin typeface="Calibri" panose="020F0502020204030204" pitchFamily="34" charset="0"/>
                        </a:rPr>
                        <a:t>El programa debe incluir todos los dispositivos o equipos para monitorear/controlar los peligros de inocuidad</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6393080"/>
                  </a:ext>
                </a:extLst>
              </a:tr>
              <a:tr h="353493">
                <a:tc>
                  <a:txBody>
                    <a:bodyPr/>
                    <a:lstStyle/>
                    <a:p>
                      <a:pPr algn="just" fontAlgn="ctr"/>
                      <a:r>
                        <a:rPr lang="es-ES" sz="1200" b="0" i="0" u="none" strike="noStrike">
                          <a:solidFill>
                            <a:srgbClr val="000000"/>
                          </a:solidFill>
                          <a:effectLst/>
                          <a:latin typeface="Calibri" panose="020F0502020204030204" pitchFamily="34" charset="0"/>
                        </a:rPr>
                        <a:t>Mantenimiento correctivo de manera de evitar contaminación en líneas adyacentes o equipos</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777186"/>
                  </a:ext>
                </a:extLst>
              </a:tr>
              <a:tr h="353493">
                <a:tc>
                  <a:txBody>
                    <a:bodyPr/>
                    <a:lstStyle/>
                    <a:p>
                      <a:pPr algn="just" fontAlgn="ctr"/>
                      <a:r>
                        <a:rPr lang="es-ES" sz="1200" b="0" i="0" u="none" strike="noStrike">
                          <a:solidFill>
                            <a:srgbClr val="000000"/>
                          </a:solidFill>
                          <a:effectLst/>
                          <a:latin typeface="Calibri" panose="020F0502020204030204" pitchFamily="34" charset="0"/>
                        </a:rPr>
                        <a:t>Arreglos temporarios no deben afectar la inocuidad. Se deben reemplazar por permanentes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CC"/>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1147096"/>
                  </a:ext>
                </a:extLst>
              </a:tr>
              <a:tr h="353493">
                <a:tc>
                  <a:txBody>
                    <a:bodyPr/>
                    <a:lstStyle/>
                    <a:p>
                      <a:pPr algn="just" fontAlgn="ctr"/>
                      <a:r>
                        <a:rPr lang="es-ES" sz="1200" b="0" i="0" u="none" strike="noStrike">
                          <a:solidFill>
                            <a:srgbClr val="000000"/>
                          </a:solidFill>
                          <a:effectLst/>
                          <a:latin typeface="Calibri" panose="020F0502020204030204" pitchFamily="34" charset="0"/>
                        </a:rPr>
                        <a:t>Lubricantes y agua para calentar deben ser de grado alimenticio si hay riesgo de contacto con el producto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2038897"/>
                  </a:ext>
                </a:extLst>
              </a:tr>
              <a:tr h="530240">
                <a:tc>
                  <a:txBody>
                    <a:bodyPr/>
                    <a:lstStyle/>
                    <a:p>
                      <a:pPr algn="just" fontAlgn="ctr"/>
                      <a:r>
                        <a:rPr lang="es-ES" sz="1200" b="0" i="0" u="none" strike="noStrike" dirty="0">
                          <a:solidFill>
                            <a:srgbClr val="000000"/>
                          </a:solidFill>
                          <a:effectLst/>
                          <a:latin typeface="Calibri" panose="020F0502020204030204" pitchFamily="34" charset="0"/>
                        </a:rPr>
                        <a:t>El procedimiento para la liberación de equipos de nuevo a la producción debe incluir limpieza y </a:t>
                      </a:r>
                      <a:r>
                        <a:rPr lang="es-ES" sz="1200" b="0" i="0" u="none" strike="noStrike" dirty="0" err="1">
                          <a:solidFill>
                            <a:srgbClr val="000000"/>
                          </a:solidFill>
                          <a:effectLst/>
                          <a:latin typeface="Calibri" panose="020F0502020204030204" pitchFamily="34" charset="0"/>
                        </a:rPr>
                        <a:t>sanitización</a:t>
                      </a:r>
                      <a:r>
                        <a:rPr lang="es-ES" sz="1200" b="0" i="0" u="none" strike="noStrike" dirty="0">
                          <a:solidFill>
                            <a:srgbClr val="000000"/>
                          </a:solidFill>
                          <a:effectLst/>
                          <a:latin typeface="Calibri" panose="020F0502020204030204" pitchFamily="34" charset="0"/>
                        </a:rPr>
                        <a:t>, como se especifica en los procedimientos de limpieza e inspección antes de su uso</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CC"/>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dirty="0">
                          <a:solidFill>
                            <a:srgbClr val="0000CC"/>
                          </a:solidFill>
                          <a:effectLst/>
                          <a:latin typeface="Calibri" panose="020F0502020204030204" pitchFamily="34" charset="0"/>
                        </a:rPr>
                        <a:t> </a:t>
                      </a:r>
                    </a:p>
                  </a:txBody>
                  <a:tcPr marL="6593" marR="6593" marT="65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493669"/>
                  </a:ext>
                </a:extLst>
              </a:tr>
            </a:tbl>
          </a:graphicData>
        </a:graphic>
      </p:graphicFrame>
    </p:spTree>
    <p:extLst>
      <p:ext uri="{BB962C8B-B14F-4D97-AF65-F5344CB8AC3E}">
        <p14:creationId xmlns:p14="http://schemas.microsoft.com/office/powerpoint/2010/main" val="304605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2" y="188640"/>
            <a:ext cx="7886700" cy="831626"/>
          </a:xfrm>
        </p:spPr>
        <p:txBody>
          <a:bodyPr>
            <a:normAutofit/>
          </a:bodyPr>
          <a:lstStyle/>
          <a:p>
            <a:r>
              <a:rPr lang="es-AR" sz="2800" b="1" dirty="0">
                <a:latin typeface="+mn-lt"/>
              </a:rPr>
              <a:t>Ejemplo de </a:t>
            </a:r>
            <a:r>
              <a:rPr lang="es-AR" sz="2800" b="1" dirty="0" err="1">
                <a:latin typeface="+mn-lt"/>
              </a:rPr>
              <a:t>Poes</a:t>
            </a:r>
            <a:r>
              <a:rPr lang="es-AR" sz="2800" b="1" dirty="0">
                <a:latin typeface="+mn-lt"/>
              </a:rPr>
              <a:t> </a:t>
            </a:r>
          </a:p>
        </p:txBody>
      </p:sp>
      <p:graphicFrame>
        <p:nvGraphicFramePr>
          <p:cNvPr id="4" name="Group 274"/>
          <p:cNvGraphicFramePr>
            <a:graphicFrameLocks noGrp="1"/>
          </p:cNvGraphicFramePr>
          <p:nvPr>
            <p:ph sz="half" idx="4294967295"/>
            <p:extLst>
              <p:ext uri="{D42A27DB-BD31-4B8C-83A1-F6EECF244321}">
                <p14:modId xmlns:p14="http://schemas.microsoft.com/office/powerpoint/2010/main" val="2898170113"/>
              </p:ext>
            </p:extLst>
          </p:nvPr>
        </p:nvGraphicFramePr>
        <p:xfrm>
          <a:off x="251520" y="1052736"/>
          <a:ext cx="8270875" cy="4572000"/>
        </p:xfrm>
        <a:graphic>
          <a:graphicData uri="http://schemas.openxmlformats.org/drawingml/2006/table">
            <a:tbl>
              <a:tblPr/>
              <a:tblGrid>
                <a:gridCol w="2439988">
                  <a:extLst>
                    <a:ext uri="{9D8B030D-6E8A-4147-A177-3AD203B41FA5}">
                      <a16:colId xmlns:a16="http://schemas.microsoft.com/office/drawing/2014/main" val="20000"/>
                    </a:ext>
                  </a:extLst>
                </a:gridCol>
                <a:gridCol w="1733550">
                  <a:extLst>
                    <a:ext uri="{9D8B030D-6E8A-4147-A177-3AD203B41FA5}">
                      <a16:colId xmlns:a16="http://schemas.microsoft.com/office/drawing/2014/main" val="20001"/>
                    </a:ext>
                  </a:extLst>
                </a:gridCol>
                <a:gridCol w="1187450">
                  <a:extLst>
                    <a:ext uri="{9D8B030D-6E8A-4147-A177-3AD203B41FA5}">
                      <a16:colId xmlns:a16="http://schemas.microsoft.com/office/drawing/2014/main" val="20002"/>
                    </a:ext>
                  </a:extLst>
                </a:gridCol>
                <a:gridCol w="1790700">
                  <a:extLst>
                    <a:ext uri="{9D8B030D-6E8A-4147-A177-3AD203B41FA5}">
                      <a16:colId xmlns:a16="http://schemas.microsoft.com/office/drawing/2014/main" val="20003"/>
                    </a:ext>
                  </a:extLst>
                </a:gridCol>
                <a:gridCol w="1119187">
                  <a:extLst>
                    <a:ext uri="{9D8B030D-6E8A-4147-A177-3AD203B41FA5}">
                      <a16:colId xmlns:a16="http://schemas.microsoft.com/office/drawing/2014/main" val="20004"/>
                    </a:ext>
                  </a:extLst>
                </a:gridCol>
              </a:tblGrid>
              <a:tr h="157163">
                <a:tc gridSpan="5">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Times New Roman" pitchFamily="18" charset="0"/>
                          <a:cs typeface="Arial" charset="0"/>
                        </a:rPr>
                        <a:t>CRONOGRAMA DE LIMPIEZA</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150813">
                <a:tc gridSpan="5">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pitchFamily="18" charset="0"/>
                          <a:cs typeface="Arial" charset="0"/>
                        </a:rPr>
                        <a:t>Area: EMPAQUE Y PROCESO</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s-AR"/>
                    </a:p>
                  </a:txBody>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1"/>
                  </a:ext>
                </a:extLst>
              </a:tr>
              <a:tr h="1714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pitchFamily="18" charset="0"/>
                          <a:cs typeface="Arial" charset="0"/>
                        </a:rPr>
                        <a:t>ZONA</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pitchFamily="18" charset="0"/>
                          <a:cs typeface="Arial" charset="0"/>
                        </a:rPr>
                        <a:t>FRECUENCIA</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Times New Roman" pitchFamily="18" charset="0"/>
                          <a:cs typeface="Arial" charset="0"/>
                        </a:rPr>
                        <a:t>METODO</a:t>
                      </a: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Times New Roman" pitchFamily="18" charset="0"/>
                          <a:cs typeface="Arial" charset="0"/>
                        </a:rPr>
                        <a:t>PRODUCTO</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charset="0"/>
                          <a:ea typeface="Times New Roman" pitchFamily="18" charset="0"/>
                          <a:cs typeface="Arial" charset="0"/>
                        </a:rPr>
                        <a:t>CONC.</a:t>
                      </a:r>
                      <a:endParaRPr kumimoji="0" lang="en-US" sz="1800" b="0" i="0" u="none" strike="noStrike" cap="none" normalizeH="0" baseline="0" dirty="0">
                        <a:ln>
                          <a:noFill/>
                        </a:ln>
                        <a:solidFill>
                          <a:schemeClr val="tx1"/>
                        </a:solidFill>
                        <a:effectLst/>
                        <a:latin typeface="Arial" charset="0"/>
                        <a:ea typeface="Times New Roman"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7163">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PAREDES, TECHOS</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Anual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Presión</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Agua</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70 º C</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7163">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rowSpan="3">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Anual</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Cepillado</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rowSpan="2">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Rolls GB 100</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r h="15875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TANQUE DE AGUA</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lang="es-A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ES" sz="1800" b="0" i="0" u="none" strike="noStrike" cap="none" normalizeH="0" baseline="0">
                        <a:ln>
                          <a:noFill/>
                        </a:ln>
                        <a:solidFill>
                          <a:schemeClr val="tx1"/>
                        </a:solidFill>
                        <a:effectLst/>
                        <a:latin typeface="Arial" charset="0"/>
                        <a:ea typeface="ＭＳ Ｐゴシック" pitchFamily="112" charset="-128"/>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lang="es-AR"/>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157163">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s-AR"/>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ES" sz="1800" b="0" i="0" u="none" strike="noStrike" cap="none" normalizeH="0" baseline="0">
                        <a:ln>
                          <a:noFill/>
                        </a:ln>
                        <a:solidFill>
                          <a:schemeClr val="tx1"/>
                        </a:solidFill>
                        <a:effectLst/>
                        <a:latin typeface="Arial" charset="0"/>
                        <a:ea typeface="ＭＳ Ｐゴシック" pitchFamily="112" charset="-128"/>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57163">
                <a:tc rowSpan="2">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PISOS Y CANALETAS</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Anual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Presión</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rowSpan="2">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Agua</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Times New Roman" pitchFamily="18" charset="0"/>
                        <a:cs typeface="Arial"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Rolls GB 100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7"/>
                  </a:ext>
                </a:extLst>
              </a:tr>
              <a:tr h="274638">
                <a:tc vMerge="1">
                  <a:txBody>
                    <a:bodyPr/>
                    <a:lstStyle/>
                    <a:p>
                      <a:endParaRPr lang="es-AR"/>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Trapeado</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s-AR"/>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50813">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Diario</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Barrer</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9"/>
                  </a:ext>
                </a:extLst>
              </a:tr>
              <a:tr h="157163">
                <a:tc rowSpan="2">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Lampazo</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Sec. de polvo</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157163">
                <a:tc vMerge="1">
                  <a:txBody>
                    <a:bodyPr/>
                    <a:lstStyle/>
                    <a:p>
                      <a:endParaRPr lang="es-AR"/>
                    </a:p>
                  </a:txBody>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Trapeado</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Times New Roman" pitchFamily="18" charset="0"/>
                          <a:cs typeface="Arial" charset="0"/>
                        </a:rPr>
                        <a:t>Rolls GB 100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Times New Roman" pitchFamily="18" charset="0"/>
                          <a:cs typeface="Arial" charset="0"/>
                        </a:rPr>
                        <a:t>0,5%</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3" name="CuadroTexto 2"/>
          <p:cNvSpPr txBox="1"/>
          <p:nvPr/>
        </p:nvSpPr>
        <p:spPr>
          <a:xfrm>
            <a:off x="323528" y="5877272"/>
            <a:ext cx="7992888" cy="369332"/>
          </a:xfrm>
          <a:prstGeom prst="rect">
            <a:avLst/>
          </a:prstGeom>
          <a:noFill/>
        </p:spPr>
        <p:txBody>
          <a:bodyPr wrap="square" rtlCol="0">
            <a:spAutoFit/>
          </a:bodyPr>
          <a:lstStyle/>
          <a:p>
            <a:pPr algn="ctr"/>
            <a:r>
              <a:rPr lang="es-AR" b="1" dirty="0"/>
              <a:t>En base al </a:t>
            </a:r>
            <a:r>
              <a:rPr lang="es-AR" b="1" dirty="0" err="1"/>
              <a:t>check</a:t>
            </a:r>
            <a:r>
              <a:rPr lang="es-AR" b="1" dirty="0"/>
              <a:t> </a:t>
            </a:r>
            <a:r>
              <a:rPr lang="es-AR" b="1" dirty="0" err="1"/>
              <a:t>list</a:t>
            </a:r>
            <a:r>
              <a:rPr lang="es-AR" b="1" dirty="0"/>
              <a:t> sugerido, esta </a:t>
            </a:r>
            <a:r>
              <a:rPr lang="es-AR" b="1" dirty="0" err="1"/>
              <a:t>Poes</a:t>
            </a:r>
            <a:r>
              <a:rPr lang="es-AR" b="1" dirty="0"/>
              <a:t> contiene toda la información necesaria?</a:t>
            </a:r>
          </a:p>
        </p:txBody>
      </p:sp>
    </p:spTree>
    <p:extLst>
      <p:ext uri="{BB962C8B-B14F-4D97-AF65-F5344CB8AC3E}">
        <p14:creationId xmlns:p14="http://schemas.microsoft.com/office/powerpoint/2010/main" val="336773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404664"/>
            <a:ext cx="7886700" cy="1325563"/>
          </a:xfrm>
        </p:spPr>
        <p:txBody>
          <a:bodyPr/>
          <a:lstStyle/>
          <a:p>
            <a:pPr algn="ctr"/>
            <a:r>
              <a:rPr lang="es-AR" dirty="0">
                <a:latin typeface="+mn-lt"/>
              </a:rPr>
              <a:t>Cadena de Abastecimiento </a:t>
            </a:r>
          </a:p>
        </p:txBody>
      </p:sp>
      <p:graphicFrame>
        <p:nvGraphicFramePr>
          <p:cNvPr id="4" name="Diagrama 3"/>
          <p:cNvGraphicFramePr/>
          <p:nvPr>
            <p:extLst>
              <p:ext uri="{D42A27DB-BD31-4B8C-83A1-F6EECF244321}">
                <p14:modId xmlns:p14="http://schemas.microsoft.com/office/powerpoint/2010/main" val="3303825927"/>
              </p:ext>
            </p:extLst>
          </p:nvPr>
        </p:nvGraphicFramePr>
        <p:xfrm>
          <a:off x="611560" y="1844824"/>
          <a:ext cx="7848872" cy="3744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p:cNvSpPr txBox="1"/>
          <p:nvPr/>
        </p:nvSpPr>
        <p:spPr>
          <a:xfrm>
            <a:off x="1259632" y="5589240"/>
            <a:ext cx="6048672" cy="369332"/>
          </a:xfrm>
          <a:prstGeom prst="rect">
            <a:avLst/>
          </a:prstGeom>
          <a:noFill/>
        </p:spPr>
        <p:txBody>
          <a:bodyPr wrap="square" rtlCol="0">
            <a:spAutoFit/>
          </a:bodyPr>
          <a:lstStyle/>
          <a:p>
            <a:pPr algn="ctr"/>
            <a:r>
              <a:rPr lang="es-AR" dirty="0"/>
              <a:t>Identifica los eslabones de la cadena</a:t>
            </a:r>
          </a:p>
        </p:txBody>
      </p:sp>
    </p:spTree>
    <p:extLst>
      <p:ext uri="{BB962C8B-B14F-4D97-AF65-F5344CB8AC3E}">
        <p14:creationId xmlns:p14="http://schemas.microsoft.com/office/powerpoint/2010/main" val="2134674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AR" sz="4000" dirty="0">
                <a:latin typeface="+mn-lt"/>
              </a:rPr>
              <a:t>Diseño No Higiénico/Higiénico: superficies </a:t>
            </a:r>
          </a:p>
        </p:txBody>
      </p:sp>
      <p:pic>
        <p:nvPicPr>
          <p:cNvPr id="4" name="Picture 4" descr="30-04-07_1228"/>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395288" y="2133600"/>
            <a:ext cx="4038600" cy="3028950"/>
          </a:xfrm>
          <a:noFill/>
          <a:ln>
            <a:miter lim="800000"/>
            <a:headEnd/>
            <a:tailEnd/>
          </a:ln>
        </p:spPr>
      </p:pic>
      <p:pic>
        <p:nvPicPr>
          <p:cNvPr id="5" name="Picture 6" descr="30-04-07_12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3438" y="2133600"/>
            <a:ext cx="4038600" cy="3028950"/>
          </a:xfrm>
          <a:prstGeom prst="rect">
            <a:avLst/>
          </a:prstGeom>
          <a:noFill/>
          <a:ln>
            <a:miter lim="800000"/>
            <a:headEnd/>
            <a:tailEnd/>
          </a:ln>
        </p:spPr>
      </p:pic>
    </p:spTree>
    <p:extLst>
      <p:ext uri="{BB962C8B-B14F-4D97-AF65-F5344CB8AC3E}">
        <p14:creationId xmlns:p14="http://schemas.microsoft.com/office/powerpoint/2010/main" val="1628556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2" y="404664"/>
            <a:ext cx="8136904" cy="1325563"/>
          </a:xfrm>
        </p:spPr>
        <p:txBody>
          <a:bodyPr>
            <a:normAutofit/>
          </a:bodyPr>
          <a:lstStyle/>
          <a:p>
            <a:pPr algn="ctr"/>
            <a:r>
              <a:rPr lang="es-AR" sz="3200" dirty="0">
                <a:latin typeface="+mn-lt"/>
              </a:rPr>
              <a:t>Estado deficiente de elementos de limpieza</a:t>
            </a:r>
          </a:p>
        </p:txBody>
      </p:sp>
      <p:pic>
        <p:nvPicPr>
          <p:cNvPr id="4" name="Marcador de contenido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3491879" y="1628800"/>
            <a:ext cx="2784309" cy="2088232"/>
          </a:xfrm>
        </p:spPr>
      </p:pic>
      <p:pic>
        <p:nvPicPr>
          <p:cNvPr id="5" name="Imagen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7544" y="1628800"/>
            <a:ext cx="2784309" cy="2088232"/>
          </a:xfrm>
          <a:prstGeom prst="rect">
            <a:avLst/>
          </a:prstGeom>
        </p:spPr>
      </p:pic>
      <p:pic>
        <p:nvPicPr>
          <p:cNvPr id="6" name="Imagen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5400000">
            <a:off x="6426206" y="1646803"/>
            <a:ext cx="2448271" cy="1836204"/>
          </a:xfrm>
          <a:prstGeom prst="rect">
            <a:avLst/>
          </a:prstGeom>
        </p:spPr>
      </p:pic>
      <p:pic>
        <p:nvPicPr>
          <p:cNvPr id="7" name="Imagen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403648" y="4005064"/>
            <a:ext cx="3419872" cy="2564904"/>
          </a:xfrm>
          <a:prstGeom prst="rect">
            <a:avLst/>
          </a:prstGeom>
        </p:spPr>
      </p:pic>
      <p:pic>
        <p:nvPicPr>
          <p:cNvPr id="8" name="Imagen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2120" y="3814002"/>
            <a:ext cx="1602886" cy="2855358"/>
          </a:xfrm>
          <a:prstGeom prst="rect">
            <a:avLst/>
          </a:prstGeom>
        </p:spPr>
      </p:pic>
    </p:spTree>
    <p:extLst>
      <p:ext uri="{BB962C8B-B14F-4D97-AF65-F5344CB8AC3E}">
        <p14:creationId xmlns:p14="http://schemas.microsoft.com/office/powerpoint/2010/main" val="3436060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55576" y="116632"/>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3" name="Tabla 2"/>
          <p:cNvGraphicFramePr>
            <a:graphicFrameLocks noGrp="1"/>
          </p:cNvGraphicFramePr>
          <p:nvPr>
            <p:extLst>
              <p:ext uri="{D42A27DB-BD31-4B8C-83A1-F6EECF244321}">
                <p14:modId xmlns:p14="http://schemas.microsoft.com/office/powerpoint/2010/main" val="3885748435"/>
              </p:ext>
            </p:extLst>
          </p:nvPr>
        </p:nvGraphicFramePr>
        <p:xfrm>
          <a:off x="683568" y="908720"/>
          <a:ext cx="7776864" cy="4248470"/>
        </p:xfrm>
        <a:graphic>
          <a:graphicData uri="http://schemas.openxmlformats.org/drawingml/2006/table">
            <a:tbl>
              <a:tblPr/>
              <a:tblGrid>
                <a:gridCol w="5899026">
                  <a:extLst>
                    <a:ext uri="{9D8B030D-6E8A-4147-A177-3AD203B41FA5}">
                      <a16:colId xmlns:a16="http://schemas.microsoft.com/office/drawing/2014/main" val="2738800990"/>
                    </a:ext>
                  </a:extLst>
                </a:gridCol>
                <a:gridCol w="650021">
                  <a:extLst>
                    <a:ext uri="{9D8B030D-6E8A-4147-A177-3AD203B41FA5}">
                      <a16:colId xmlns:a16="http://schemas.microsoft.com/office/drawing/2014/main" val="2008319722"/>
                    </a:ext>
                  </a:extLst>
                </a:gridCol>
                <a:gridCol w="1227817">
                  <a:extLst>
                    <a:ext uri="{9D8B030D-6E8A-4147-A177-3AD203B41FA5}">
                      <a16:colId xmlns:a16="http://schemas.microsoft.com/office/drawing/2014/main" val="3657968803"/>
                    </a:ext>
                  </a:extLst>
                </a:gridCol>
              </a:tblGrid>
              <a:tr h="237451">
                <a:tc>
                  <a:txBody>
                    <a:bodyPr/>
                    <a:lstStyle/>
                    <a:p>
                      <a:pPr algn="just" fontAlgn="ctr"/>
                      <a:r>
                        <a:rPr lang="es-AR" sz="1400" b="1" i="0" u="none" strike="noStrike">
                          <a:solidFill>
                            <a:srgbClr val="FFFFFF"/>
                          </a:solidFill>
                          <a:effectLst/>
                          <a:latin typeface="Calibri" panose="020F0502020204030204" pitchFamily="34" charset="0"/>
                        </a:rPr>
                        <a:t>9. Gestion de compras de materiales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a:solidFill>
                            <a:srgbClr val="FFFFFF"/>
                          </a:solidFill>
                          <a:effectLst/>
                          <a:latin typeface="Calibri" panose="020F0502020204030204" pitchFamily="34" charset="0"/>
                        </a:rPr>
                        <a:t>SI/NO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a:solidFill>
                            <a:srgbClr val="FFFFFF"/>
                          </a:solidFill>
                          <a:effectLst/>
                          <a:latin typeface="Calibri" panose="020F0502020204030204" pitchFamily="34" charset="0"/>
                        </a:rPr>
                        <a:t>Evidencia/Obs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630957737"/>
                  </a:ext>
                </a:extLst>
              </a:tr>
              <a:tr h="237451">
                <a:tc>
                  <a:txBody>
                    <a:bodyPr/>
                    <a:lstStyle/>
                    <a:p>
                      <a:pPr algn="just" fontAlgn="ctr"/>
                      <a:r>
                        <a:rPr lang="es-AR" sz="1400" b="1" i="0" u="none" strike="noStrike">
                          <a:solidFill>
                            <a:srgbClr val="000000"/>
                          </a:solidFill>
                          <a:effectLst/>
                          <a:latin typeface="Calibri" panose="020F0502020204030204" pitchFamily="34" charset="0"/>
                        </a:rPr>
                        <a:t>9.1 Requisitos Generales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96556775"/>
                  </a:ext>
                </a:extLst>
              </a:tr>
              <a:tr h="237451">
                <a:tc>
                  <a:txBody>
                    <a:bodyPr/>
                    <a:lstStyle/>
                    <a:p>
                      <a:pPr algn="just" fontAlgn="ctr"/>
                      <a:r>
                        <a:rPr lang="es-ES" sz="1400" b="0" i="0" u="none" strike="noStrike">
                          <a:solidFill>
                            <a:srgbClr val="000000"/>
                          </a:solidFill>
                          <a:effectLst/>
                          <a:latin typeface="Calibri" panose="020F0502020204030204" pitchFamily="34" charset="0"/>
                        </a:rPr>
                        <a:t>La compra de materiales que impacta en la inocuidad debe ser controlada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456603"/>
                  </a:ext>
                </a:extLst>
              </a:tr>
              <a:tr h="237451">
                <a:tc>
                  <a:txBody>
                    <a:bodyPr/>
                    <a:lstStyle/>
                    <a:p>
                      <a:pPr algn="just" fontAlgn="ctr"/>
                      <a:r>
                        <a:rPr lang="es-ES" sz="1400" b="0" i="0" u="none" strike="noStrike">
                          <a:solidFill>
                            <a:srgbClr val="000000"/>
                          </a:solidFill>
                          <a:effectLst/>
                          <a:latin typeface="Calibri" panose="020F0502020204030204" pitchFamily="34" charset="0"/>
                        </a:rPr>
                        <a:t>La conformidad de los materiales comprados debe ser verificada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374816"/>
                  </a:ext>
                </a:extLst>
              </a:tr>
              <a:tr h="237451">
                <a:tc>
                  <a:txBody>
                    <a:bodyPr/>
                    <a:lstStyle/>
                    <a:p>
                      <a:pPr algn="just" fontAlgn="ctr"/>
                      <a:r>
                        <a:rPr lang="es-ES" sz="1400" b="1" i="0" u="none" strike="noStrike">
                          <a:solidFill>
                            <a:srgbClr val="000000"/>
                          </a:solidFill>
                          <a:effectLst/>
                          <a:latin typeface="Calibri" panose="020F0502020204030204" pitchFamily="34" charset="0"/>
                        </a:rPr>
                        <a:t>9.2 Selección y Gestión de proveedores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56987922"/>
                  </a:ext>
                </a:extLst>
              </a:tr>
              <a:tr h="712352">
                <a:tc>
                  <a:txBody>
                    <a:bodyPr/>
                    <a:lstStyle/>
                    <a:p>
                      <a:pPr algn="just" fontAlgn="ctr"/>
                      <a:r>
                        <a:rPr lang="es-ES" sz="1400" b="0" i="0" u="none" strike="noStrike">
                          <a:solidFill>
                            <a:srgbClr val="000000"/>
                          </a:solidFill>
                          <a:effectLst/>
                          <a:latin typeface="Calibri" panose="020F0502020204030204" pitchFamily="34" charset="0"/>
                        </a:rPr>
                        <a:t>Debe haber definido un proceso de selección, aprobación y monitoreo de proveedores que incluya: evaluación del proveedor para cumplir los requerimientos y especificaciones.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7218179"/>
                  </a:ext>
                </a:extLst>
              </a:tr>
              <a:tr h="237451">
                <a:tc>
                  <a:txBody>
                    <a:bodyPr/>
                    <a:lstStyle/>
                    <a:p>
                      <a:pPr algn="just" fontAlgn="ctr"/>
                      <a:r>
                        <a:rPr lang="es-AR" sz="1400" b="1" i="0" u="none" strike="noStrike">
                          <a:solidFill>
                            <a:srgbClr val="000000"/>
                          </a:solidFill>
                          <a:effectLst/>
                          <a:latin typeface="Calibri" panose="020F0502020204030204" pitchFamily="34" charset="0"/>
                        </a:rPr>
                        <a:t>9.3 Requisitos de materiales (materia prima, ingredientes y packaging)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40052067"/>
                  </a:ext>
                </a:extLst>
              </a:tr>
              <a:tr h="474901">
                <a:tc>
                  <a:txBody>
                    <a:bodyPr/>
                    <a:lstStyle/>
                    <a:p>
                      <a:pPr algn="just" fontAlgn="ctr"/>
                      <a:r>
                        <a:rPr lang="es-ES" sz="1400" b="0" i="0" u="none" strike="noStrike">
                          <a:solidFill>
                            <a:srgbClr val="000000"/>
                          </a:solidFill>
                          <a:effectLst/>
                          <a:latin typeface="Calibri" panose="020F0502020204030204" pitchFamily="34" charset="0"/>
                        </a:rPr>
                        <a:t>El transporte debe ser inspeccionado previo, durante para segurar adecuadas condiciones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CC"/>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CC"/>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6211722"/>
                  </a:ext>
                </a:extLst>
              </a:tr>
              <a:tr h="449258">
                <a:tc>
                  <a:txBody>
                    <a:bodyPr/>
                    <a:lstStyle/>
                    <a:p>
                      <a:pPr algn="just" fontAlgn="ctr"/>
                      <a:r>
                        <a:rPr lang="es-AR" sz="1400" b="0" i="0" u="none" strike="noStrike">
                          <a:solidFill>
                            <a:srgbClr val="000000"/>
                          </a:solidFill>
                          <a:effectLst/>
                          <a:latin typeface="Calibri" panose="020F0502020204030204" pitchFamily="34" charset="0"/>
                        </a:rPr>
                        <a:t>Los materiales deben ser inspeccionados, testeados o provistos de Protocolo de Calidad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CC"/>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7038862"/>
                  </a:ext>
                </a:extLst>
              </a:tr>
              <a:tr h="474901">
                <a:tc>
                  <a:txBody>
                    <a:bodyPr/>
                    <a:lstStyle/>
                    <a:p>
                      <a:pPr algn="just" fontAlgn="ctr"/>
                      <a:r>
                        <a:rPr lang="es-ES" sz="1400" b="0" i="0" u="none" strike="noStrike">
                          <a:solidFill>
                            <a:srgbClr val="000000"/>
                          </a:solidFill>
                          <a:effectLst/>
                          <a:latin typeface="Calibri" panose="020F0502020204030204" pitchFamily="34" charset="0"/>
                        </a:rPr>
                        <a:t>Materiales que no cumplen con las especificaciones deben ser tratados mediante un procedimiento documentado para prevenir su uso no intencional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CC"/>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CC"/>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153202"/>
                  </a:ext>
                </a:extLst>
              </a:tr>
              <a:tr h="712352">
                <a:tc>
                  <a:txBody>
                    <a:bodyPr/>
                    <a:lstStyle/>
                    <a:p>
                      <a:pPr algn="just" fontAlgn="ctr"/>
                      <a:r>
                        <a:rPr lang="es-ES" sz="1400" b="0" i="0" u="none" strike="noStrike" dirty="0">
                          <a:solidFill>
                            <a:srgbClr val="000000"/>
                          </a:solidFill>
                          <a:effectLst/>
                          <a:latin typeface="Calibri" panose="020F0502020204030204" pitchFamily="34" charset="0"/>
                        </a:rPr>
                        <a:t>Puntos de acceso que reciben materias primas a granel deben ser identificadas, cubiertas y bloqueadas. La descarga debe realizarse solo luego de la verificación del material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4542184"/>
                  </a:ext>
                </a:extLst>
              </a:tr>
            </a:tbl>
          </a:graphicData>
        </a:graphic>
      </p:graphicFrame>
    </p:spTree>
    <p:extLst>
      <p:ext uri="{BB962C8B-B14F-4D97-AF65-F5344CB8AC3E}">
        <p14:creationId xmlns:p14="http://schemas.microsoft.com/office/powerpoint/2010/main" val="616548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55576" y="116632"/>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3" name="Tabla 2"/>
          <p:cNvGraphicFramePr>
            <a:graphicFrameLocks noGrp="1"/>
          </p:cNvGraphicFramePr>
          <p:nvPr>
            <p:extLst>
              <p:ext uri="{D42A27DB-BD31-4B8C-83A1-F6EECF244321}">
                <p14:modId xmlns:p14="http://schemas.microsoft.com/office/powerpoint/2010/main" val="1726052054"/>
              </p:ext>
            </p:extLst>
          </p:nvPr>
        </p:nvGraphicFramePr>
        <p:xfrm>
          <a:off x="683568" y="620686"/>
          <a:ext cx="7920880" cy="5677905"/>
        </p:xfrm>
        <a:graphic>
          <a:graphicData uri="http://schemas.openxmlformats.org/drawingml/2006/table">
            <a:tbl>
              <a:tblPr/>
              <a:tblGrid>
                <a:gridCol w="6048672">
                  <a:extLst>
                    <a:ext uri="{9D8B030D-6E8A-4147-A177-3AD203B41FA5}">
                      <a16:colId xmlns:a16="http://schemas.microsoft.com/office/drawing/2014/main" val="4055608069"/>
                    </a:ext>
                  </a:extLst>
                </a:gridCol>
                <a:gridCol w="648072">
                  <a:extLst>
                    <a:ext uri="{9D8B030D-6E8A-4147-A177-3AD203B41FA5}">
                      <a16:colId xmlns:a16="http://schemas.microsoft.com/office/drawing/2014/main" val="3620107951"/>
                    </a:ext>
                  </a:extLst>
                </a:gridCol>
                <a:gridCol w="1224136">
                  <a:extLst>
                    <a:ext uri="{9D8B030D-6E8A-4147-A177-3AD203B41FA5}">
                      <a16:colId xmlns:a16="http://schemas.microsoft.com/office/drawing/2014/main" val="4205231954"/>
                    </a:ext>
                  </a:extLst>
                </a:gridCol>
              </a:tblGrid>
              <a:tr h="187221">
                <a:tc>
                  <a:txBody>
                    <a:bodyPr/>
                    <a:lstStyle/>
                    <a:p>
                      <a:pPr algn="just" fontAlgn="ctr"/>
                      <a:r>
                        <a:rPr lang="es-ES" sz="1400" b="1" i="0" u="none" strike="noStrike">
                          <a:solidFill>
                            <a:srgbClr val="FFFFFF"/>
                          </a:solidFill>
                          <a:effectLst/>
                          <a:latin typeface="Calibri" panose="020F0502020204030204" pitchFamily="34" charset="0"/>
                        </a:rPr>
                        <a:t>10. Medidas para evitar la contaminación cruzada</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a:solidFill>
                            <a:srgbClr val="FFFFFF"/>
                          </a:solidFill>
                          <a:effectLst/>
                          <a:latin typeface="Calibri" panose="020F0502020204030204" pitchFamily="34" charset="0"/>
                        </a:rPr>
                        <a:t>SI/NO</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a:solidFill>
                            <a:srgbClr val="FFFFFF"/>
                          </a:solidFill>
                          <a:effectLst/>
                          <a:latin typeface="Calibri" panose="020F0502020204030204" pitchFamily="34" charset="0"/>
                        </a:rPr>
                        <a:t>Evidencia/Obs</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574130864"/>
                  </a:ext>
                </a:extLst>
              </a:tr>
              <a:tr h="187221">
                <a:tc>
                  <a:txBody>
                    <a:bodyPr/>
                    <a:lstStyle/>
                    <a:p>
                      <a:pPr algn="just" fontAlgn="ctr"/>
                      <a:r>
                        <a:rPr lang="es-AR" sz="1400" b="1" i="0" u="none" strike="noStrike">
                          <a:solidFill>
                            <a:srgbClr val="000000"/>
                          </a:solidFill>
                          <a:effectLst/>
                          <a:latin typeface="Calibri" panose="020F0502020204030204" pitchFamily="34" charset="0"/>
                        </a:rPr>
                        <a:t>10.1 Requisitos Generales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00848932"/>
                  </a:ext>
                </a:extLst>
              </a:tr>
              <a:tr h="374442">
                <a:tc>
                  <a:txBody>
                    <a:bodyPr/>
                    <a:lstStyle/>
                    <a:p>
                      <a:pPr algn="just" fontAlgn="ctr"/>
                      <a:r>
                        <a:rPr lang="es-ES" sz="1400" b="0" i="0" u="none" strike="noStrike">
                          <a:solidFill>
                            <a:srgbClr val="000000"/>
                          </a:solidFill>
                          <a:effectLst/>
                          <a:latin typeface="Calibri" panose="020F0502020204030204" pitchFamily="34" charset="0"/>
                        </a:rPr>
                        <a:t>Programas para prevenir, controlar y detectar contaminación. Medidas para prevenir contaminación física, micro y alérgenos</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2426983"/>
                  </a:ext>
                </a:extLst>
              </a:tr>
              <a:tr h="187221">
                <a:tc>
                  <a:txBody>
                    <a:bodyPr/>
                    <a:lstStyle/>
                    <a:p>
                      <a:pPr algn="just" fontAlgn="ctr"/>
                      <a:r>
                        <a:rPr lang="es-AR" sz="1400" b="1" i="0" u="none" strike="noStrike">
                          <a:solidFill>
                            <a:srgbClr val="000000"/>
                          </a:solidFill>
                          <a:effectLst/>
                          <a:latin typeface="Calibri" panose="020F0502020204030204" pitchFamily="34" charset="0"/>
                        </a:rPr>
                        <a:t>10.2 Contaminación microbiológica cruzada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33984698"/>
                  </a:ext>
                </a:extLst>
              </a:tr>
              <a:tr h="374442">
                <a:tc>
                  <a:txBody>
                    <a:bodyPr/>
                    <a:lstStyle/>
                    <a:p>
                      <a:pPr algn="just" fontAlgn="ctr"/>
                      <a:r>
                        <a:rPr lang="es-ES" sz="1400" b="0" i="0" u="none" strike="noStrike">
                          <a:solidFill>
                            <a:srgbClr val="000000"/>
                          </a:solidFill>
                          <a:effectLst/>
                          <a:latin typeface="Calibri" panose="020F0502020204030204" pitchFamily="34" charset="0"/>
                        </a:rPr>
                        <a:t>Si hay áreas de potencial contaminación deben: ser identificadas, segregadas e implementado un plan.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402660"/>
                  </a:ext>
                </a:extLst>
              </a:tr>
              <a:tr h="936103">
                <a:tc>
                  <a:txBody>
                    <a:bodyPr/>
                    <a:lstStyle/>
                    <a:p>
                      <a:pPr algn="just" fontAlgn="ctr"/>
                      <a:r>
                        <a:rPr lang="es-ES" sz="1400" b="0" i="0" u="none" strike="noStrike">
                          <a:solidFill>
                            <a:srgbClr val="000000"/>
                          </a:solidFill>
                          <a:effectLst/>
                          <a:latin typeface="Calibri" panose="020F0502020204030204" pitchFamily="34" charset="0"/>
                        </a:rPr>
                        <a:t>Cuenta con evaluación de riesgos para determinar fuentes de contaminación, producto sensible, medidas de control como siguen: a- sepración de materias prima y producto terminado b- separación estructural c- controles de acceso con cambios de ropa del trabajador d- patrones de trafico o segregación de equipos e- diferencias de presión de aire</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78289"/>
                  </a:ext>
                </a:extLst>
              </a:tr>
              <a:tr h="187221">
                <a:tc>
                  <a:txBody>
                    <a:bodyPr/>
                    <a:lstStyle/>
                    <a:p>
                      <a:pPr algn="just" fontAlgn="t"/>
                      <a:r>
                        <a:rPr lang="es-AR" sz="1400" b="1" i="0" u="none" strike="noStrike">
                          <a:solidFill>
                            <a:srgbClr val="000000"/>
                          </a:solidFill>
                          <a:effectLst/>
                          <a:latin typeface="Calibri" panose="020F0502020204030204" pitchFamily="34" charset="0"/>
                        </a:rPr>
                        <a:t>10.3 Gestión de alergenos</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73754389"/>
                  </a:ext>
                </a:extLst>
              </a:tr>
              <a:tr h="374442">
                <a:tc>
                  <a:txBody>
                    <a:bodyPr/>
                    <a:lstStyle/>
                    <a:p>
                      <a:pPr algn="just" fontAlgn="t"/>
                      <a:r>
                        <a:rPr lang="es-ES" sz="1400" b="0" i="0" u="none" strike="noStrike">
                          <a:solidFill>
                            <a:srgbClr val="000000"/>
                          </a:solidFill>
                          <a:effectLst/>
                          <a:latin typeface="Calibri" panose="020F0502020204030204" pitchFamily="34" charset="0"/>
                        </a:rPr>
                        <a:t>Alergenos presentes (por el proceso o por potencial contaminación cruzada), deben ser declarados</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2922444"/>
                  </a:ext>
                </a:extLst>
              </a:tr>
              <a:tr h="187221">
                <a:tc>
                  <a:txBody>
                    <a:bodyPr/>
                    <a:lstStyle/>
                    <a:p>
                      <a:pPr algn="just" fontAlgn="t"/>
                      <a:r>
                        <a:rPr lang="es-ES" sz="1400" b="0" i="0" u="none" strike="noStrike">
                          <a:solidFill>
                            <a:srgbClr val="000000"/>
                          </a:solidFill>
                          <a:effectLst/>
                          <a:latin typeface="Calibri" panose="020F0502020204030204" pitchFamily="34" charset="0"/>
                        </a:rPr>
                        <a:t>Los productos deben ser protegidos de contamianción cruzada o no intencional</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564941"/>
                  </a:ext>
                </a:extLst>
              </a:tr>
              <a:tr h="561662">
                <a:tc>
                  <a:txBody>
                    <a:bodyPr/>
                    <a:lstStyle/>
                    <a:p>
                      <a:pPr algn="just" fontAlgn="t"/>
                      <a:r>
                        <a:rPr lang="es-ES" sz="1400" b="0" i="0" u="none" strike="noStrike">
                          <a:solidFill>
                            <a:srgbClr val="000000"/>
                          </a:solidFill>
                          <a:effectLst/>
                          <a:latin typeface="Calibri" panose="020F0502020204030204" pitchFamily="34" charset="0"/>
                        </a:rPr>
                        <a:t>Retrabajo con alegenos solo se puede hacer cuando a-productos que contienen el mismo alegeno o diseño b- en procesos que se demuestra que se remueve o destruye el material alergeno.</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0112699"/>
                  </a:ext>
                </a:extLst>
              </a:tr>
              <a:tr h="374442">
                <a:tc>
                  <a:txBody>
                    <a:bodyPr/>
                    <a:lstStyle/>
                    <a:p>
                      <a:pPr algn="just" fontAlgn="t"/>
                      <a:r>
                        <a:rPr lang="es-ES" sz="1400" b="0" i="0" u="none" strike="noStrike">
                          <a:solidFill>
                            <a:srgbClr val="000000"/>
                          </a:solidFill>
                          <a:effectLst/>
                          <a:latin typeface="Calibri" panose="020F0502020204030204" pitchFamily="34" charset="0"/>
                        </a:rPr>
                        <a:t>Empleados manipulando alimentos deben recibir entrenamiento en concientización de alergenos asociados al proceso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4305170"/>
                  </a:ext>
                </a:extLst>
              </a:tr>
              <a:tr h="187221">
                <a:tc>
                  <a:txBody>
                    <a:bodyPr/>
                    <a:lstStyle/>
                    <a:p>
                      <a:pPr algn="just" fontAlgn="ctr"/>
                      <a:r>
                        <a:rPr lang="es-AR" sz="1400" b="1" i="0" u="none" strike="noStrike">
                          <a:solidFill>
                            <a:srgbClr val="000000"/>
                          </a:solidFill>
                          <a:effectLst/>
                          <a:latin typeface="Calibri" panose="020F0502020204030204" pitchFamily="34" charset="0"/>
                        </a:rPr>
                        <a:t>10.4. Contaminación física</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46760686"/>
                  </a:ext>
                </a:extLst>
              </a:tr>
              <a:tr h="187221">
                <a:tc>
                  <a:txBody>
                    <a:bodyPr/>
                    <a:lstStyle/>
                    <a:p>
                      <a:pPr algn="just" fontAlgn="ctr"/>
                      <a:r>
                        <a:rPr lang="es-ES" sz="1400" b="0" i="0" u="none" strike="noStrike" dirty="0">
                          <a:solidFill>
                            <a:srgbClr val="000000"/>
                          </a:solidFill>
                          <a:effectLst/>
                          <a:latin typeface="Calibri" panose="020F0502020204030204" pitchFamily="34" charset="0"/>
                        </a:rPr>
                        <a:t>Materiales frágiles o quebradizos deben tener un procedimiento para casos de rotura (</a:t>
                      </a:r>
                      <a:r>
                        <a:rPr lang="es-ES" sz="1400" b="0" i="0" u="none" strike="noStrike" dirty="0" err="1">
                          <a:solidFill>
                            <a:srgbClr val="000000"/>
                          </a:solidFill>
                          <a:effectLst/>
                          <a:latin typeface="Calibri" panose="020F0502020204030204" pitchFamily="34" charset="0"/>
                        </a:rPr>
                        <a:t>ej</a:t>
                      </a:r>
                      <a:r>
                        <a:rPr lang="es-ES" sz="1400" b="0" i="0" u="none" strike="noStrike" dirty="0">
                          <a:solidFill>
                            <a:srgbClr val="000000"/>
                          </a:solidFill>
                          <a:effectLst/>
                          <a:latin typeface="Calibri" panose="020F0502020204030204" pitchFamily="34" charset="0"/>
                        </a:rPr>
                        <a:t> luminarias)</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7968019"/>
                  </a:ext>
                </a:extLst>
              </a:tr>
              <a:tr h="187221">
                <a:tc>
                  <a:txBody>
                    <a:bodyPr/>
                    <a:lstStyle/>
                    <a:p>
                      <a:pPr algn="just" fontAlgn="ctr"/>
                      <a:r>
                        <a:rPr lang="es-AR" sz="1400" b="0" i="0" u="none" strike="noStrike">
                          <a:solidFill>
                            <a:srgbClr val="000000"/>
                          </a:solidFill>
                          <a:effectLst/>
                          <a:latin typeface="Calibri" panose="020F0502020204030204" pitchFamily="34" charset="0"/>
                        </a:rPr>
                        <a:t>Mantener registros de roturas de vidrio</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2565563"/>
                  </a:ext>
                </a:extLst>
              </a:tr>
              <a:tr h="187221">
                <a:tc>
                  <a:txBody>
                    <a:bodyPr/>
                    <a:lstStyle/>
                    <a:p>
                      <a:pPr algn="just" fontAlgn="ctr"/>
                      <a:r>
                        <a:rPr lang="es-AR" sz="1400" b="0" i="0" u="none" strike="noStrike">
                          <a:solidFill>
                            <a:srgbClr val="000000"/>
                          </a:solidFill>
                          <a:effectLst/>
                          <a:latin typeface="Calibri" panose="020F0502020204030204" pitchFamily="34" charset="0"/>
                        </a:rPr>
                        <a:t>Medidas para prevenir, controlar o detectar potencial contaminación</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dirty="0">
                          <a:solidFill>
                            <a:srgbClr val="000000"/>
                          </a:solidFill>
                          <a:effectLst/>
                          <a:latin typeface="Calibri" panose="020F0502020204030204" pitchFamily="34" charset="0"/>
                        </a:rPr>
                        <a:t> </a:t>
                      </a:r>
                    </a:p>
                  </a:txBody>
                  <a:tcPr marL="8703" marR="8703" marT="87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8100369"/>
                  </a:ext>
                </a:extLst>
              </a:tr>
            </a:tbl>
          </a:graphicData>
        </a:graphic>
      </p:graphicFrame>
    </p:spTree>
    <p:extLst>
      <p:ext uri="{BB962C8B-B14F-4D97-AF65-F5344CB8AC3E}">
        <p14:creationId xmlns:p14="http://schemas.microsoft.com/office/powerpoint/2010/main" val="1758360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75642"/>
          </a:xfrm>
        </p:spPr>
        <p:txBody>
          <a:bodyPr>
            <a:normAutofit/>
          </a:bodyPr>
          <a:lstStyle/>
          <a:p>
            <a:r>
              <a:rPr lang="es-AR" sz="3200" dirty="0">
                <a:latin typeface="+mn-lt"/>
              </a:rPr>
              <a:t>Zona de lavado – separada de zona limpia</a:t>
            </a:r>
          </a:p>
        </p:txBody>
      </p:sp>
      <p:pic>
        <p:nvPicPr>
          <p:cNvPr id="4" name="Imagen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59632" y="1268760"/>
            <a:ext cx="6380468" cy="4392488"/>
          </a:xfrm>
          <a:prstGeom prst="rect">
            <a:avLst/>
          </a:prstGeom>
        </p:spPr>
      </p:pic>
      <p:pic>
        <p:nvPicPr>
          <p:cNvPr id="5" name="Imagen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80312" y="5661248"/>
            <a:ext cx="1095828" cy="795830"/>
          </a:xfrm>
          <a:prstGeom prst="rect">
            <a:avLst/>
          </a:prstGeom>
        </p:spPr>
      </p:pic>
    </p:spTree>
    <p:extLst>
      <p:ext uri="{BB962C8B-B14F-4D97-AF65-F5344CB8AC3E}">
        <p14:creationId xmlns:p14="http://schemas.microsoft.com/office/powerpoint/2010/main" val="582701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92932" y="1412776"/>
            <a:ext cx="6347420" cy="4760565"/>
          </a:xfrm>
          <a:prstGeom prst="rect">
            <a:avLst/>
          </a:prstGeom>
        </p:spPr>
      </p:pic>
      <p:sp>
        <p:nvSpPr>
          <p:cNvPr id="5" name="CuadroTexto 4"/>
          <p:cNvSpPr txBox="1"/>
          <p:nvPr/>
        </p:nvSpPr>
        <p:spPr>
          <a:xfrm>
            <a:off x="827584" y="476672"/>
            <a:ext cx="7416824" cy="584775"/>
          </a:xfrm>
          <a:prstGeom prst="rect">
            <a:avLst/>
          </a:prstGeom>
          <a:noFill/>
        </p:spPr>
        <p:txBody>
          <a:bodyPr wrap="square" rtlCol="0">
            <a:spAutoFit/>
          </a:bodyPr>
          <a:lstStyle/>
          <a:p>
            <a:pPr algn="ctr"/>
            <a:r>
              <a:rPr lang="es-AR" sz="3200" dirty="0"/>
              <a:t>Contaminación microbiológica cruzada </a:t>
            </a:r>
          </a:p>
        </p:txBody>
      </p:sp>
    </p:spTree>
    <p:extLst>
      <p:ext uri="{BB962C8B-B14F-4D97-AF65-F5344CB8AC3E}">
        <p14:creationId xmlns:p14="http://schemas.microsoft.com/office/powerpoint/2010/main" val="1772163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55576" y="116632"/>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2" name="Tabla 1"/>
          <p:cNvGraphicFramePr>
            <a:graphicFrameLocks noGrp="1"/>
          </p:cNvGraphicFramePr>
          <p:nvPr>
            <p:extLst>
              <p:ext uri="{D42A27DB-BD31-4B8C-83A1-F6EECF244321}">
                <p14:modId xmlns:p14="http://schemas.microsoft.com/office/powerpoint/2010/main" val="4183508325"/>
              </p:ext>
            </p:extLst>
          </p:nvPr>
        </p:nvGraphicFramePr>
        <p:xfrm>
          <a:off x="395536" y="908720"/>
          <a:ext cx="7992886" cy="5642432"/>
        </p:xfrm>
        <a:graphic>
          <a:graphicData uri="http://schemas.openxmlformats.org/drawingml/2006/table">
            <a:tbl>
              <a:tblPr/>
              <a:tblGrid>
                <a:gridCol w="6048671">
                  <a:extLst>
                    <a:ext uri="{9D8B030D-6E8A-4147-A177-3AD203B41FA5}">
                      <a16:colId xmlns:a16="http://schemas.microsoft.com/office/drawing/2014/main" val="3200065437"/>
                    </a:ext>
                  </a:extLst>
                </a:gridCol>
                <a:gridCol w="720080">
                  <a:extLst>
                    <a:ext uri="{9D8B030D-6E8A-4147-A177-3AD203B41FA5}">
                      <a16:colId xmlns:a16="http://schemas.microsoft.com/office/drawing/2014/main" val="3437815503"/>
                    </a:ext>
                  </a:extLst>
                </a:gridCol>
                <a:gridCol w="1224135">
                  <a:extLst>
                    <a:ext uri="{9D8B030D-6E8A-4147-A177-3AD203B41FA5}">
                      <a16:colId xmlns:a16="http://schemas.microsoft.com/office/drawing/2014/main" val="909479966"/>
                    </a:ext>
                  </a:extLst>
                </a:gridCol>
              </a:tblGrid>
              <a:tr h="178009">
                <a:tc>
                  <a:txBody>
                    <a:bodyPr/>
                    <a:lstStyle/>
                    <a:p>
                      <a:pPr algn="just" fontAlgn="ctr"/>
                      <a:r>
                        <a:rPr lang="es-AR" sz="1200" b="1" i="0" u="none" strike="noStrike" dirty="0">
                          <a:solidFill>
                            <a:srgbClr val="FFFFFF"/>
                          </a:solidFill>
                          <a:effectLst/>
                          <a:latin typeface="Calibri" panose="020F0502020204030204" pitchFamily="34" charset="0"/>
                        </a:rPr>
                        <a:t>12. </a:t>
                      </a:r>
                      <a:r>
                        <a:rPr lang="es-AR" sz="1400" b="1" i="0" u="none" strike="noStrike" dirty="0">
                          <a:solidFill>
                            <a:srgbClr val="FFFFFF"/>
                          </a:solidFill>
                          <a:effectLst/>
                          <a:latin typeface="Calibri" panose="020F0502020204030204" pitchFamily="34" charset="0"/>
                        </a:rPr>
                        <a:t>Control</a:t>
                      </a:r>
                      <a:r>
                        <a:rPr lang="es-AR" sz="1200" b="1" i="0" u="none" strike="noStrike" dirty="0">
                          <a:solidFill>
                            <a:srgbClr val="FFFFFF"/>
                          </a:solidFill>
                          <a:effectLst/>
                          <a:latin typeface="Calibri" panose="020F0502020204030204" pitchFamily="34" charset="0"/>
                        </a:rPr>
                        <a:t> de Plagas</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200" b="0" i="0" u="none" strike="noStrike">
                          <a:solidFill>
                            <a:srgbClr val="FFFFFF"/>
                          </a:solidFill>
                          <a:effectLst/>
                          <a:latin typeface="Calibri" panose="020F0502020204030204" pitchFamily="34" charset="0"/>
                        </a:rPr>
                        <a:t>SI/NO</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200" b="0" i="0" u="none" strike="noStrike" dirty="0">
                          <a:solidFill>
                            <a:srgbClr val="FFFFFF"/>
                          </a:solidFill>
                          <a:effectLst/>
                          <a:latin typeface="Calibri" panose="020F0502020204030204" pitchFamily="34" charset="0"/>
                        </a:rPr>
                        <a:t>Evidencia/</a:t>
                      </a:r>
                      <a:r>
                        <a:rPr lang="es-AR" sz="1200" b="0" i="0" u="none" strike="noStrike" dirty="0" err="1">
                          <a:solidFill>
                            <a:srgbClr val="FFFFFF"/>
                          </a:solidFill>
                          <a:effectLst/>
                          <a:latin typeface="Calibri" panose="020F0502020204030204" pitchFamily="34" charset="0"/>
                        </a:rPr>
                        <a:t>Obs</a:t>
                      </a:r>
                      <a:endParaRPr lang="es-AR" sz="1200" b="0" i="0" u="none" strike="noStrike" dirty="0">
                        <a:solidFill>
                          <a:srgbClr val="FFFFFF"/>
                        </a:solidFill>
                        <a:effectLst/>
                        <a:latin typeface="Calibri" panose="020F0502020204030204" pitchFamily="34" charset="0"/>
                      </a:endParaRP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3544400518"/>
                  </a:ext>
                </a:extLst>
              </a:tr>
              <a:tr h="178009">
                <a:tc>
                  <a:txBody>
                    <a:bodyPr/>
                    <a:lstStyle/>
                    <a:p>
                      <a:pPr algn="just" fontAlgn="ctr"/>
                      <a:r>
                        <a:rPr lang="es-AR" sz="1200" b="1" i="0" u="none" strike="noStrike">
                          <a:solidFill>
                            <a:srgbClr val="000000"/>
                          </a:solidFill>
                          <a:effectLst/>
                          <a:latin typeface="Calibri" panose="020F0502020204030204" pitchFamily="34" charset="0"/>
                        </a:rPr>
                        <a:t>12.1 Requisitos generales</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58636975"/>
                  </a:ext>
                </a:extLst>
              </a:tr>
              <a:tr h="356016">
                <a:tc>
                  <a:txBody>
                    <a:bodyPr/>
                    <a:lstStyle/>
                    <a:p>
                      <a:pPr algn="just" fontAlgn="ctr"/>
                      <a:r>
                        <a:rPr lang="es-ES" sz="1200" b="0" i="0" u="none" strike="noStrike">
                          <a:solidFill>
                            <a:srgbClr val="000000"/>
                          </a:solidFill>
                          <a:effectLst/>
                          <a:latin typeface="Calibri" panose="020F0502020204030204" pitchFamily="34" charset="0"/>
                        </a:rPr>
                        <a:t>Ambiente adecuado de manera de evitar actividad de roedores (limpieza, higiene, recepcion de materiales)</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3957103"/>
                  </a:ext>
                </a:extLst>
              </a:tr>
              <a:tr h="178009">
                <a:tc>
                  <a:txBody>
                    <a:bodyPr/>
                    <a:lstStyle/>
                    <a:p>
                      <a:pPr algn="just" fontAlgn="ctr"/>
                      <a:r>
                        <a:rPr lang="es-AR" sz="1200" b="1" i="0" u="none" strike="noStrike">
                          <a:solidFill>
                            <a:srgbClr val="000000"/>
                          </a:solidFill>
                          <a:effectLst/>
                          <a:latin typeface="Calibri" panose="020F0502020204030204" pitchFamily="34" charset="0"/>
                        </a:rPr>
                        <a:t>12.2 Programa de Control de Plagas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24677326"/>
                  </a:ext>
                </a:extLst>
              </a:tr>
              <a:tr h="356016">
                <a:tc>
                  <a:txBody>
                    <a:bodyPr/>
                    <a:lstStyle/>
                    <a:p>
                      <a:pPr algn="just" fontAlgn="ctr"/>
                      <a:r>
                        <a:rPr lang="es-ES" sz="1200" b="0" i="0" u="none" strike="noStrike">
                          <a:solidFill>
                            <a:srgbClr val="000000"/>
                          </a:solidFill>
                          <a:effectLst/>
                          <a:latin typeface="Calibri" panose="020F0502020204030204" pitchFamily="34" charset="0"/>
                        </a:rPr>
                        <a:t>Debe haber una persona designada para la gestión de las actividades (contacto con proveedor, implementación de acciones, etc)</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6635538"/>
                  </a:ext>
                </a:extLst>
              </a:tr>
              <a:tr h="356016">
                <a:tc>
                  <a:txBody>
                    <a:bodyPr/>
                    <a:lstStyle/>
                    <a:p>
                      <a:pPr algn="just" fontAlgn="ctr"/>
                      <a:r>
                        <a:rPr lang="es-ES" sz="1200" b="0" i="0" u="none" strike="noStrike">
                          <a:solidFill>
                            <a:srgbClr val="000000"/>
                          </a:solidFill>
                          <a:effectLst/>
                          <a:latin typeface="Calibri" panose="020F0502020204030204" pitchFamily="34" charset="0"/>
                        </a:rPr>
                        <a:t>Programa documentado que incluya: plaga objetivo, plan, métodos, frecuencias, procedimientos de control, necesidad de entrenamiento.</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598806"/>
                  </a:ext>
                </a:extLst>
              </a:tr>
              <a:tr h="178009">
                <a:tc>
                  <a:txBody>
                    <a:bodyPr/>
                    <a:lstStyle/>
                    <a:p>
                      <a:pPr algn="just" fontAlgn="ctr"/>
                      <a:r>
                        <a:rPr lang="es-AR" sz="1200" b="0" i="0" u="none" strike="noStrike">
                          <a:solidFill>
                            <a:srgbClr val="000000"/>
                          </a:solidFill>
                          <a:effectLst/>
                          <a:latin typeface="Calibri" panose="020F0502020204030204" pitchFamily="34" charset="0"/>
                        </a:rPr>
                        <a:t>Productos químicos usados aprobados</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6075645"/>
                  </a:ext>
                </a:extLst>
              </a:tr>
              <a:tr h="178009">
                <a:tc>
                  <a:txBody>
                    <a:bodyPr/>
                    <a:lstStyle/>
                    <a:p>
                      <a:pPr algn="just" fontAlgn="ctr"/>
                      <a:r>
                        <a:rPr lang="es-AR" sz="1200" b="1" i="0" u="none" strike="noStrike">
                          <a:solidFill>
                            <a:srgbClr val="000000"/>
                          </a:solidFill>
                          <a:effectLst/>
                          <a:latin typeface="Calibri" panose="020F0502020204030204" pitchFamily="34" charset="0"/>
                        </a:rPr>
                        <a:t>12.3 Control de accesos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77144368"/>
                  </a:ext>
                </a:extLst>
              </a:tr>
              <a:tr h="178009">
                <a:tc>
                  <a:txBody>
                    <a:bodyPr/>
                    <a:lstStyle/>
                    <a:p>
                      <a:pPr algn="just" fontAlgn="ctr"/>
                      <a:r>
                        <a:rPr lang="es-ES" sz="1200" b="0" i="0" u="none" strike="noStrike">
                          <a:solidFill>
                            <a:srgbClr val="000000"/>
                          </a:solidFill>
                          <a:effectLst/>
                          <a:latin typeface="Calibri" panose="020F0502020204030204" pitchFamily="34" charset="0"/>
                        </a:rPr>
                        <a:t>Edificios bien mantenidos, drenajes, agujeros y otros accesos potenciales cerrados.</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203617"/>
                  </a:ext>
                </a:extLst>
              </a:tr>
              <a:tr h="356016">
                <a:tc>
                  <a:txBody>
                    <a:bodyPr/>
                    <a:lstStyle/>
                    <a:p>
                      <a:pPr algn="just" fontAlgn="ctr"/>
                      <a:r>
                        <a:rPr lang="es-ES" sz="1200" b="0" i="0" u="none" strike="noStrike">
                          <a:solidFill>
                            <a:srgbClr val="000000"/>
                          </a:solidFill>
                          <a:effectLst/>
                          <a:latin typeface="Calibri" panose="020F0502020204030204" pitchFamily="34" charset="0"/>
                        </a:rPr>
                        <a:t>Puertas externas, ventanas, aperturas de ventilación designadas para minimizar la entrada.</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8026728"/>
                  </a:ext>
                </a:extLst>
              </a:tr>
              <a:tr h="178009">
                <a:tc>
                  <a:txBody>
                    <a:bodyPr/>
                    <a:lstStyle/>
                    <a:p>
                      <a:pPr algn="just" fontAlgn="ctr"/>
                      <a:r>
                        <a:rPr lang="es-AR" sz="1200" b="1" i="0" u="none" strike="noStrike">
                          <a:solidFill>
                            <a:srgbClr val="000000"/>
                          </a:solidFill>
                          <a:effectLst/>
                          <a:latin typeface="Calibri" panose="020F0502020204030204" pitchFamily="34" charset="0"/>
                        </a:rPr>
                        <a:t>12.4 Anidamiento e infestación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68468142"/>
                  </a:ext>
                </a:extLst>
              </a:tr>
              <a:tr h="356016">
                <a:tc>
                  <a:txBody>
                    <a:bodyPr/>
                    <a:lstStyle/>
                    <a:p>
                      <a:pPr algn="just" fontAlgn="ctr"/>
                      <a:r>
                        <a:rPr lang="es-ES" sz="1200" b="0" i="0" u="none" strike="noStrike">
                          <a:solidFill>
                            <a:srgbClr val="000000"/>
                          </a:solidFill>
                          <a:effectLst/>
                          <a:latin typeface="Calibri" panose="020F0502020204030204" pitchFamily="34" charset="0"/>
                        </a:rPr>
                        <a:t>Prácticas de almacenamiento de manera de evitar el acceso de plagas a lugares de comida y agua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9642000"/>
                  </a:ext>
                </a:extLst>
              </a:tr>
              <a:tr h="178009">
                <a:tc>
                  <a:txBody>
                    <a:bodyPr/>
                    <a:lstStyle/>
                    <a:p>
                      <a:pPr algn="just" fontAlgn="ctr"/>
                      <a:r>
                        <a:rPr lang="es-ES" sz="1200" b="0" i="0" u="none" strike="noStrike">
                          <a:solidFill>
                            <a:srgbClr val="000000"/>
                          </a:solidFill>
                          <a:effectLst/>
                          <a:latin typeface="Calibri" panose="020F0502020204030204" pitchFamily="34" charset="0"/>
                        </a:rPr>
                        <a:t>Los anidamientos potenciales deben ser removidos (madrigueras, malezas)</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0256470"/>
                  </a:ext>
                </a:extLst>
              </a:tr>
              <a:tr h="356016">
                <a:tc>
                  <a:txBody>
                    <a:bodyPr/>
                    <a:lstStyle/>
                    <a:p>
                      <a:pPr algn="just" fontAlgn="ctr"/>
                      <a:r>
                        <a:rPr lang="es-ES" sz="1200" b="0" i="0" u="none" strike="noStrike">
                          <a:solidFill>
                            <a:srgbClr val="000000"/>
                          </a:solidFill>
                          <a:effectLst/>
                          <a:latin typeface="Calibri" panose="020F0502020204030204" pitchFamily="34" charset="0"/>
                        </a:rPr>
                        <a:t>Almacenamiento de materiales abiertos, deben estar protegidos del clima y daños (ej excremento aves)</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1348760"/>
                  </a:ext>
                </a:extLst>
              </a:tr>
              <a:tr h="178009">
                <a:tc>
                  <a:txBody>
                    <a:bodyPr/>
                    <a:lstStyle/>
                    <a:p>
                      <a:pPr algn="just" fontAlgn="ctr"/>
                      <a:r>
                        <a:rPr lang="es-AR" sz="1200" b="1" i="0" u="none" strike="noStrike">
                          <a:solidFill>
                            <a:srgbClr val="000000"/>
                          </a:solidFill>
                          <a:effectLst/>
                          <a:latin typeface="Calibri" panose="020F0502020204030204" pitchFamily="34" charset="0"/>
                        </a:rPr>
                        <a:t>12.5 Monitoreo y detección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23173394"/>
                  </a:ext>
                </a:extLst>
              </a:tr>
              <a:tr h="178009">
                <a:tc>
                  <a:txBody>
                    <a:bodyPr/>
                    <a:lstStyle/>
                    <a:p>
                      <a:pPr algn="just" fontAlgn="ctr"/>
                      <a:r>
                        <a:rPr lang="es-ES" sz="1200" b="0" i="0" u="none" strike="noStrike">
                          <a:solidFill>
                            <a:srgbClr val="000000"/>
                          </a:solidFill>
                          <a:effectLst/>
                          <a:latin typeface="Calibri" panose="020F0502020204030204" pitchFamily="34" charset="0"/>
                        </a:rPr>
                        <a:t>Debe haber trampas o detectores en lugares claves. Debe haber un mapa de trampas.</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487488"/>
                  </a:ext>
                </a:extLst>
              </a:tr>
              <a:tr h="356016">
                <a:tc>
                  <a:txBody>
                    <a:bodyPr/>
                    <a:lstStyle/>
                    <a:p>
                      <a:pPr algn="just" fontAlgn="ctr"/>
                      <a:r>
                        <a:rPr lang="es-ES" sz="1200" b="0" i="0" u="none" strike="noStrike">
                          <a:solidFill>
                            <a:srgbClr val="000000"/>
                          </a:solidFill>
                          <a:effectLst/>
                          <a:latin typeface="Calibri" panose="020F0502020204030204" pitchFamily="34" charset="0"/>
                        </a:rPr>
                        <a:t>Trampas designadas para evitar contaminación (solidos, fijos a pared, en exteriores, planchas adhesivas en interiores, etc)</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676160"/>
                  </a:ext>
                </a:extLst>
              </a:tr>
              <a:tr h="178009">
                <a:tc>
                  <a:txBody>
                    <a:bodyPr/>
                    <a:lstStyle/>
                    <a:p>
                      <a:pPr algn="just" fontAlgn="ctr"/>
                      <a:r>
                        <a:rPr lang="es-AR" sz="1200" b="0" i="0" u="none" strike="noStrike">
                          <a:solidFill>
                            <a:srgbClr val="000000"/>
                          </a:solidFill>
                          <a:effectLst/>
                          <a:latin typeface="Calibri" panose="020F0502020204030204" pitchFamily="34" charset="0"/>
                        </a:rPr>
                        <a:t>Trampas inspeccionadas con frecuencia.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712159"/>
                  </a:ext>
                </a:extLst>
              </a:tr>
              <a:tr h="178009">
                <a:tc>
                  <a:txBody>
                    <a:bodyPr/>
                    <a:lstStyle/>
                    <a:p>
                      <a:pPr algn="just" fontAlgn="ctr"/>
                      <a:r>
                        <a:rPr lang="es-AR" sz="1200" b="0" i="0" u="none" strike="noStrike">
                          <a:solidFill>
                            <a:srgbClr val="000000"/>
                          </a:solidFill>
                          <a:effectLst/>
                          <a:latin typeface="Calibri" panose="020F0502020204030204" pitchFamily="34" charset="0"/>
                        </a:rPr>
                        <a:t>Los resultados de monitoreo deben ser analizados para identificar tendencias</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1440798"/>
                  </a:ext>
                </a:extLst>
              </a:tr>
              <a:tr h="178009">
                <a:tc>
                  <a:txBody>
                    <a:bodyPr/>
                    <a:lstStyle/>
                    <a:p>
                      <a:pPr algn="just" fontAlgn="ctr"/>
                      <a:r>
                        <a:rPr lang="es-AR" sz="1200" b="1" i="0" u="none" strike="noStrike">
                          <a:solidFill>
                            <a:srgbClr val="000000"/>
                          </a:solidFill>
                          <a:effectLst/>
                          <a:latin typeface="Calibri" panose="020F0502020204030204" pitchFamily="34" charset="0"/>
                        </a:rPr>
                        <a:t>12.6 Erradicación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200" b="1"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55892582"/>
                  </a:ext>
                </a:extLst>
              </a:tr>
              <a:tr h="178009">
                <a:tc>
                  <a:txBody>
                    <a:bodyPr/>
                    <a:lstStyle/>
                    <a:p>
                      <a:pPr algn="just" fontAlgn="ctr"/>
                      <a:r>
                        <a:rPr lang="es-ES" sz="1200" b="0" i="0" u="none" strike="noStrike">
                          <a:solidFill>
                            <a:srgbClr val="000000"/>
                          </a:solidFill>
                          <a:effectLst/>
                          <a:latin typeface="Calibri" panose="020F0502020204030204" pitchFamily="34" charset="0"/>
                        </a:rPr>
                        <a:t>Luego de una detección, deben haber medidas de erradicación implementadas</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904259"/>
                  </a:ext>
                </a:extLst>
              </a:tr>
              <a:tr h="356016">
                <a:tc>
                  <a:txBody>
                    <a:bodyPr/>
                    <a:lstStyle/>
                    <a:p>
                      <a:pPr algn="just" fontAlgn="ctr"/>
                      <a:r>
                        <a:rPr lang="es-ES" sz="1200" b="0" i="0" u="none" strike="noStrike">
                          <a:solidFill>
                            <a:srgbClr val="000000"/>
                          </a:solidFill>
                          <a:effectLst/>
                          <a:latin typeface="Calibri" panose="020F0502020204030204" pitchFamily="34" charset="0"/>
                        </a:rPr>
                        <a:t>Los productos químicos deben ser usados solo por operarios entrenados y aplicaciones de manera que eviten peligros de inocuidad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dirty="0">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200" b="0" i="0" u="none" strike="noStrike" dirty="0">
                          <a:solidFill>
                            <a:srgbClr val="000000"/>
                          </a:solidFill>
                          <a:effectLst/>
                          <a:latin typeface="Calibri" panose="020F0502020204030204" pitchFamily="34" charset="0"/>
                        </a:rPr>
                        <a:t> </a:t>
                      </a:r>
                    </a:p>
                  </a:txBody>
                  <a:tcPr marL="7252" marR="7252" marT="72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811216"/>
                  </a:ext>
                </a:extLst>
              </a:tr>
            </a:tbl>
          </a:graphicData>
        </a:graphic>
      </p:graphicFrame>
    </p:spTree>
    <p:extLst>
      <p:ext uri="{BB962C8B-B14F-4D97-AF65-F5344CB8AC3E}">
        <p14:creationId xmlns:p14="http://schemas.microsoft.com/office/powerpoint/2010/main" val="1402395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5616" y="365127"/>
            <a:ext cx="7399734" cy="615601"/>
          </a:xfrm>
        </p:spPr>
        <p:txBody>
          <a:bodyPr>
            <a:normAutofit/>
          </a:bodyPr>
          <a:lstStyle/>
          <a:p>
            <a:pPr algn="ctr"/>
            <a:r>
              <a:rPr lang="es-AR" sz="3200" dirty="0">
                <a:latin typeface="+mn-lt"/>
              </a:rPr>
              <a:t>Control de plagas </a:t>
            </a:r>
          </a:p>
        </p:txBody>
      </p:sp>
      <p:pic>
        <p:nvPicPr>
          <p:cNvPr id="4" name="Picture 4" descr="30-04-07_1244"/>
          <p:cNvPicPr>
            <a:picLocks noGrp="1" noChangeAspect="1" noChangeArrowheads="1"/>
          </p:cNvPicPr>
          <p:nvPr>
            <p:ph sz="half" idx="1"/>
          </p:nvPr>
        </p:nvPicPr>
        <p:blipFill rotWithShape="1">
          <a:blip r:embed="rId2" cstate="screen">
            <a:extLst>
              <a:ext uri="{28A0092B-C50C-407E-A947-70E740481C1C}">
                <a14:useLocalDpi xmlns:a14="http://schemas.microsoft.com/office/drawing/2010/main" val="0"/>
              </a:ext>
            </a:extLst>
          </a:blip>
          <a:srcRect/>
          <a:stretch/>
        </p:blipFill>
        <p:spPr bwMode="auto">
          <a:xfrm>
            <a:off x="467545" y="1052736"/>
            <a:ext cx="3024336" cy="2597878"/>
          </a:xfrm>
          <a:noFill/>
          <a:ln>
            <a:miter lim="800000"/>
            <a:headEnd/>
            <a:tailEnd/>
          </a:ln>
        </p:spPr>
      </p:pic>
      <p:pic>
        <p:nvPicPr>
          <p:cNvPr id="5" name="Picture 7" descr="Imagen 01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08104" y="1196752"/>
            <a:ext cx="2266950" cy="2589212"/>
          </a:xfrm>
          <a:prstGeom prst="rect">
            <a:avLst/>
          </a:prstGeom>
          <a:noFill/>
          <a:ln>
            <a:miter lim="800000"/>
            <a:headEnd/>
            <a:tailEnd/>
          </a:ln>
        </p:spPr>
      </p:pic>
      <p:pic>
        <p:nvPicPr>
          <p:cNvPr id="6" name="Picture 10" descr="30-04-07_10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048" y="4005064"/>
            <a:ext cx="3455987" cy="2519363"/>
          </a:xfrm>
          <a:prstGeom prst="rect">
            <a:avLst/>
          </a:prstGeom>
          <a:noFill/>
          <a:ln>
            <a:miter lim="800000"/>
            <a:headEnd/>
            <a:tailEnd/>
          </a:ln>
        </p:spPr>
      </p:pic>
      <p:pic>
        <p:nvPicPr>
          <p:cNvPr id="7" name="Picture 17" descr="H:\Varios\Calidad\IMG_5736.JPG"/>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7544" y="3789040"/>
            <a:ext cx="3672408" cy="2736304"/>
          </a:xfrm>
          <a:prstGeom prst="rect">
            <a:avLst/>
          </a:prstGeom>
          <a:noFill/>
          <a:ln w="9525">
            <a:noFill/>
            <a:miter lim="800000"/>
            <a:headEnd/>
            <a:tailEnd/>
          </a:ln>
        </p:spPr>
      </p:pic>
    </p:spTree>
    <p:extLst>
      <p:ext uri="{BB962C8B-B14F-4D97-AF65-F5344CB8AC3E}">
        <p14:creationId xmlns:p14="http://schemas.microsoft.com/office/powerpoint/2010/main" val="3123803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699792" y="404664"/>
            <a:ext cx="4176464" cy="5845629"/>
          </a:xfrm>
          <a:prstGeom prst="rect">
            <a:avLst/>
          </a:prstGeom>
        </p:spPr>
      </p:pic>
      <p:pic>
        <p:nvPicPr>
          <p:cNvPr id="6" name="Imagen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80312" y="5661248"/>
            <a:ext cx="1095828" cy="795830"/>
          </a:xfrm>
          <a:prstGeom prst="rect">
            <a:avLst/>
          </a:prstGeom>
        </p:spPr>
      </p:pic>
    </p:spTree>
    <p:extLst>
      <p:ext uri="{BB962C8B-B14F-4D97-AF65-F5344CB8AC3E}">
        <p14:creationId xmlns:p14="http://schemas.microsoft.com/office/powerpoint/2010/main" val="2460542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55576" y="116632"/>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2" name="Tabla 1"/>
          <p:cNvGraphicFramePr>
            <a:graphicFrameLocks noGrp="1"/>
          </p:cNvGraphicFramePr>
          <p:nvPr>
            <p:extLst>
              <p:ext uri="{D42A27DB-BD31-4B8C-83A1-F6EECF244321}">
                <p14:modId xmlns:p14="http://schemas.microsoft.com/office/powerpoint/2010/main" val="1374047113"/>
              </p:ext>
            </p:extLst>
          </p:nvPr>
        </p:nvGraphicFramePr>
        <p:xfrm>
          <a:off x="539552" y="578117"/>
          <a:ext cx="7920879" cy="6120680"/>
        </p:xfrm>
        <a:graphic>
          <a:graphicData uri="http://schemas.openxmlformats.org/drawingml/2006/table">
            <a:tbl>
              <a:tblPr/>
              <a:tblGrid>
                <a:gridCol w="6048672">
                  <a:extLst>
                    <a:ext uri="{9D8B030D-6E8A-4147-A177-3AD203B41FA5}">
                      <a16:colId xmlns:a16="http://schemas.microsoft.com/office/drawing/2014/main" val="2898188733"/>
                    </a:ext>
                  </a:extLst>
                </a:gridCol>
                <a:gridCol w="792088">
                  <a:extLst>
                    <a:ext uri="{9D8B030D-6E8A-4147-A177-3AD203B41FA5}">
                      <a16:colId xmlns:a16="http://schemas.microsoft.com/office/drawing/2014/main" val="2123169835"/>
                    </a:ext>
                  </a:extLst>
                </a:gridCol>
                <a:gridCol w="1080119">
                  <a:extLst>
                    <a:ext uri="{9D8B030D-6E8A-4147-A177-3AD203B41FA5}">
                      <a16:colId xmlns:a16="http://schemas.microsoft.com/office/drawing/2014/main" val="2593071709"/>
                    </a:ext>
                  </a:extLst>
                </a:gridCol>
              </a:tblGrid>
              <a:tr h="106679">
                <a:tc>
                  <a:txBody>
                    <a:bodyPr/>
                    <a:lstStyle/>
                    <a:p>
                      <a:pPr algn="just" fontAlgn="ctr"/>
                      <a:r>
                        <a:rPr lang="es-AR" sz="1100" b="1" i="0" u="none" strike="noStrike" dirty="0">
                          <a:solidFill>
                            <a:srgbClr val="FFFFFF"/>
                          </a:solidFill>
                          <a:effectLst/>
                          <a:latin typeface="Calibri" panose="020F0502020204030204" pitchFamily="34" charset="0"/>
                        </a:rPr>
                        <a:t>13 Higiene del personal e instalaciones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100" b="0" i="0" u="none" strike="noStrike">
                          <a:solidFill>
                            <a:srgbClr val="FFFFFF"/>
                          </a:solidFill>
                          <a:effectLst/>
                          <a:latin typeface="Calibri" panose="020F0502020204030204" pitchFamily="34" charset="0"/>
                        </a:rPr>
                        <a:t>SI/NO</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100" b="0" i="0" u="none" strike="noStrike">
                          <a:solidFill>
                            <a:srgbClr val="FFFFFF"/>
                          </a:solidFill>
                          <a:effectLst/>
                          <a:latin typeface="Calibri" panose="020F0502020204030204" pitchFamily="34" charset="0"/>
                        </a:rPr>
                        <a:t>Evidencia/Obs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1326925848"/>
                  </a:ext>
                </a:extLst>
              </a:tr>
              <a:tr h="106679">
                <a:tc>
                  <a:txBody>
                    <a:bodyPr/>
                    <a:lstStyle/>
                    <a:p>
                      <a:pPr algn="just" fontAlgn="ctr"/>
                      <a:r>
                        <a:rPr lang="es-AR" sz="1100" b="1" i="0" u="none" strike="noStrike">
                          <a:solidFill>
                            <a:srgbClr val="000000"/>
                          </a:solidFill>
                          <a:effectLst/>
                          <a:latin typeface="Calibri" panose="020F0502020204030204" pitchFamily="34" charset="0"/>
                        </a:rPr>
                        <a:t>13.1 Requisitos generales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79193578"/>
                  </a:ext>
                </a:extLst>
              </a:tr>
              <a:tr h="213358">
                <a:tc>
                  <a:txBody>
                    <a:bodyPr/>
                    <a:lstStyle/>
                    <a:p>
                      <a:pPr algn="just" fontAlgn="ctr"/>
                      <a:r>
                        <a:rPr lang="es-ES" sz="1100" b="0" i="0" u="none" strike="noStrike">
                          <a:solidFill>
                            <a:srgbClr val="000000"/>
                          </a:solidFill>
                          <a:effectLst/>
                          <a:latin typeface="Calibri" panose="020F0502020204030204" pitchFamily="34" charset="0"/>
                        </a:rPr>
                        <a:t>Requisitos de higiene para el personal y comportamientos, establecidos y documentados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5370266"/>
                  </a:ext>
                </a:extLst>
              </a:tr>
              <a:tr h="106679">
                <a:tc>
                  <a:txBody>
                    <a:bodyPr/>
                    <a:lstStyle/>
                    <a:p>
                      <a:pPr algn="just" fontAlgn="ctr"/>
                      <a:r>
                        <a:rPr lang="es-ES" sz="1100" b="0" i="0" u="none" strike="noStrike">
                          <a:solidFill>
                            <a:srgbClr val="000000"/>
                          </a:solidFill>
                          <a:effectLst/>
                          <a:latin typeface="Calibri" panose="020F0502020204030204" pitchFamily="34" charset="0"/>
                        </a:rPr>
                        <a:t>Personal, visitas y contratistas deben cumplir con los requisitos documentados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0103518"/>
                  </a:ext>
                </a:extLst>
              </a:tr>
              <a:tr h="106679">
                <a:tc>
                  <a:txBody>
                    <a:bodyPr/>
                    <a:lstStyle/>
                    <a:p>
                      <a:pPr algn="just" fontAlgn="ctr"/>
                      <a:r>
                        <a:rPr lang="es-ES" sz="1100" b="1" i="0" u="none" strike="noStrike">
                          <a:solidFill>
                            <a:srgbClr val="000000"/>
                          </a:solidFill>
                          <a:effectLst/>
                          <a:latin typeface="Calibri" panose="020F0502020204030204" pitchFamily="34" charset="0"/>
                        </a:rPr>
                        <a:t>13.2 Instalaciones para la higiene y toilettes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91309994"/>
                  </a:ext>
                </a:extLst>
              </a:tr>
              <a:tr h="106679">
                <a:tc>
                  <a:txBody>
                    <a:bodyPr/>
                    <a:lstStyle/>
                    <a:p>
                      <a:pPr algn="just" fontAlgn="ctr"/>
                      <a:r>
                        <a:rPr lang="es-ES" sz="1100" b="0" i="0" u="none" strike="noStrike">
                          <a:solidFill>
                            <a:srgbClr val="000000"/>
                          </a:solidFill>
                          <a:effectLst/>
                          <a:latin typeface="Calibri" panose="020F0502020204030204" pitchFamily="34" charset="0"/>
                        </a:rPr>
                        <a:t>Instalaciones disponibles para asegurar la higiene personal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3816470"/>
                  </a:ext>
                </a:extLst>
              </a:tr>
              <a:tr h="106679">
                <a:tc>
                  <a:txBody>
                    <a:bodyPr/>
                    <a:lstStyle/>
                    <a:p>
                      <a:pPr algn="just" fontAlgn="ctr"/>
                      <a:r>
                        <a:rPr lang="es-ES" sz="1100" b="0" i="0" u="none" strike="noStrike">
                          <a:solidFill>
                            <a:srgbClr val="000000"/>
                          </a:solidFill>
                          <a:effectLst/>
                          <a:latin typeface="Calibri" panose="020F0502020204030204" pitchFamily="34" charset="0"/>
                        </a:rPr>
                        <a:t>Deben ser adecuados en cantidad, ubicación y medios para el lavado y secado de manos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4188730"/>
                  </a:ext>
                </a:extLst>
              </a:tr>
              <a:tr h="106679">
                <a:tc>
                  <a:txBody>
                    <a:bodyPr/>
                    <a:lstStyle/>
                    <a:p>
                      <a:pPr algn="just" fontAlgn="ctr"/>
                      <a:r>
                        <a:rPr lang="es-ES" sz="1100" b="0" i="0" u="none" strike="noStrike">
                          <a:solidFill>
                            <a:srgbClr val="000000"/>
                          </a:solidFill>
                          <a:effectLst/>
                          <a:latin typeface="Calibri" panose="020F0502020204030204" pitchFamily="34" charset="0"/>
                        </a:rPr>
                        <a:t>Las instalaciones de higiene no deben abrir directamente a aras productivas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0551733"/>
                  </a:ext>
                </a:extLst>
              </a:tr>
              <a:tr h="106679">
                <a:tc>
                  <a:txBody>
                    <a:bodyPr/>
                    <a:lstStyle/>
                    <a:p>
                      <a:pPr algn="just" fontAlgn="ctr"/>
                      <a:r>
                        <a:rPr lang="es-ES" sz="1100" b="0" i="0" u="none" strike="noStrike">
                          <a:solidFill>
                            <a:srgbClr val="000000"/>
                          </a:solidFill>
                          <a:effectLst/>
                          <a:latin typeface="Calibri" panose="020F0502020204030204" pitchFamily="34" charset="0"/>
                        </a:rPr>
                        <a:t>Instalaciones adecuadas para el cambio de ropa del personal</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8593262"/>
                  </a:ext>
                </a:extLst>
              </a:tr>
              <a:tr h="106679">
                <a:tc>
                  <a:txBody>
                    <a:bodyPr/>
                    <a:lstStyle/>
                    <a:p>
                      <a:pPr algn="just" fontAlgn="ctr"/>
                      <a:r>
                        <a:rPr lang="es-AR" sz="1100" b="1" i="0" u="none" strike="noStrike">
                          <a:solidFill>
                            <a:srgbClr val="000000"/>
                          </a:solidFill>
                          <a:effectLst/>
                          <a:latin typeface="Calibri" panose="020F0502020204030204" pitchFamily="34" charset="0"/>
                        </a:rPr>
                        <a:t>13.3 Comedores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59261470"/>
                  </a:ext>
                </a:extLst>
              </a:tr>
              <a:tr h="106679">
                <a:tc>
                  <a:txBody>
                    <a:bodyPr/>
                    <a:lstStyle/>
                    <a:p>
                      <a:pPr algn="just" fontAlgn="ctr"/>
                      <a:r>
                        <a:rPr lang="es-ES" sz="1100" b="0" i="0" u="none" strike="noStrike">
                          <a:solidFill>
                            <a:srgbClr val="000000"/>
                          </a:solidFill>
                          <a:effectLst/>
                          <a:latin typeface="Calibri" panose="020F0502020204030204" pitchFamily="34" charset="0"/>
                        </a:rPr>
                        <a:t>Comedor ubicado de manera de evitar la contaminación cruzada con áreas productivas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4748006"/>
                  </a:ext>
                </a:extLst>
              </a:tr>
              <a:tr h="213358">
                <a:tc>
                  <a:txBody>
                    <a:bodyPr/>
                    <a:lstStyle/>
                    <a:p>
                      <a:pPr algn="just" fontAlgn="ctr"/>
                      <a:r>
                        <a:rPr lang="es-ES" sz="1100" b="0" i="0" u="none" strike="noStrike">
                          <a:solidFill>
                            <a:srgbClr val="000000"/>
                          </a:solidFill>
                          <a:effectLst/>
                          <a:latin typeface="Calibri" panose="020F0502020204030204" pitchFamily="34" charset="0"/>
                        </a:rPr>
                        <a:t>Almacenamiento de ingredientes, preparados, platos terminados en condiciones adecuadas ( T° y tiempo establecidos).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0347693"/>
                  </a:ext>
                </a:extLst>
              </a:tr>
              <a:tr h="106679">
                <a:tc>
                  <a:txBody>
                    <a:bodyPr/>
                    <a:lstStyle/>
                    <a:p>
                      <a:pPr algn="just" fontAlgn="ctr"/>
                      <a:r>
                        <a:rPr lang="es-ES" sz="1100" b="0" i="0" u="none" strike="noStrike">
                          <a:solidFill>
                            <a:srgbClr val="000000"/>
                          </a:solidFill>
                          <a:effectLst/>
                          <a:latin typeface="Calibri" panose="020F0502020204030204" pitchFamily="34" charset="0"/>
                        </a:rPr>
                        <a:t>Solo se usa el comedor para comer o merendar</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5504118"/>
                  </a:ext>
                </a:extLst>
              </a:tr>
              <a:tr h="106679">
                <a:tc>
                  <a:txBody>
                    <a:bodyPr/>
                    <a:lstStyle/>
                    <a:p>
                      <a:pPr algn="just" fontAlgn="ctr"/>
                      <a:r>
                        <a:rPr lang="es-ES" sz="1100" b="1" i="0" u="none" strike="noStrike">
                          <a:solidFill>
                            <a:srgbClr val="000000"/>
                          </a:solidFill>
                          <a:effectLst/>
                          <a:latin typeface="Calibri" panose="020F0502020204030204" pitchFamily="34" charset="0"/>
                        </a:rPr>
                        <a:t>13.4 Ropa de trabajo y de protección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107012176"/>
                  </a:ext>
                </a:extLst>
              </a:tr>
              <a:tr h="213358">
                <a:tc>
                  <a:txBody>
                    <a:bodyPr/>
                    <a:lstStyle/>
                    <a:p>
                      <a:pPr algn="just" fontAlgn="ctr"/>
                      <a:r>
                        <a:rPr lang="es-ES" sz="1100" b="0" i="0" u="none" strike="noStrike">
                          <a:solidFill>
                            <a:srgbClr val="000000"/>
                          </a:solidFill>
                          <a:effectLst/>
                          <a:latin typeface="Calibri" panose="020F0502020204030204" pitchFamily="34" charset="0"/>
                        </a:rPr>
                        <a:t>Personal que ingresa a áreas de producción/almacenamiento deben tener ropa de trabajo adecuada según la tarea, limpia y sana.</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004663"/>
                  </a:ext>
                </a:extLst>
              </a:tr>
              <a:tr h="106679">
                <a:tc>
                  <a:txBody>
                    <a:bodyPr/>
                    <a:lstStyle/>
                    <a:p>
                      <a:pPr algn="just" fontAlgn="ctr"/>
                      <a:r>
                        <a:rPr lang="es-ES" sz="1100" b="0" i="0" u="none" strike="noStrike">
                          <a:solidFill>
                            <a:srgbClr val="000000"/>
                          </a:solidFill>
                          <a:effectLst/>
                          <a:latin typeface="Calibri" panose="020F0502020204030204" pitchFamily="34" charset="0"/>
                        </a:rPr>
                        <a:t>Ropa para áreas de producción y áreas de higiene deben ser de uso exclusivo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6364346"/>
                  </a:ext>
                </a:extLst>
              </a:tr>
              <a:tr h="106679">
                <a:tc>
                  <a:txBody>
                    <a:bodyPr/>
                    <a:lstStyle/>
                    <a:p>
                      <a:pPr algn="just" fontAlgn="ctr"/>
                      <a:r>
                        <a:rPr lang="es-ES" sz="1100" b="0" i="0" u="none" strike="noStrike">
                          <a:solidFill>
                            <a:srgbClr val="000000"/>
                          </a:solidFill>
                          <a:effectLst/>
                          <a:latin typeface="Calibri" panose="020F0502020204030204" pitchFamily="34" charset="0"/>
                        </a:rPr>
                        <a:t>No deben tener botones ni bolsillos por encima del nivel de la cintura</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584378"/>
                  </a:ext>
                </a:extLst>
              </a:tr>
              <a:tr h="106679">
                <a:tc>
                  <a:txBody>
                    <a:bodyPr/>
                    <a:lstStyle/>
                    <a:p>
                      <a:pPr algn="just" fontAlgn="ctr"/>
                      <a:r>
                        <a:rPr lang="es-ES" sz="1100" b="0" i="0" u="none" strike="noStrike">
                          <a:solidFill>
                            <a:srgbClr val="000000"/>
                          </a:solidFill>
                          <a:effectLst/>
                          <a:latin typeface="Calibri" panose="020F0502020204030204" pitchFamily="34" charset="0"/>
                        </a:rPr>
                        <a:t>Debe proveer adecuada protección del cabello.</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3617396"/>
                  </a:ext>
                </a:extLst>
              </a:tr>
              <a:tr h="213358">
                <a:tc>
                  <a:txBody>
                    <a:bodyPr/>
                    <a:lstStyle/>
                    <a:p>
                      <a:pPr algn="just" fontAlgn="ctr"/>
                      <a:r>
                        <a:rPr lang="es-ES" sz="1100" b="0" i="0" u="none" strike="noStrike">
                          <a:solidFill>
                            <a:srgbClr val="000000"/>
                          </a:solidFill>
                          <a:effectLst/>
                          <a:latin typeface="Calibri" panose="020F0502020204030204" pitchFamily="34" charset="0"/>
                        </a:rPr>
                        <a:t>Cabello, barba y bigote deben ser cubiertos a menos que el análisis de peligros indique lo contrario.</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8849697"/>
                  </a:ext>
                </a:extLst>
              </a:tr>
              <a:tr h="213358">
                <a:tc>
                  <a:txBody>
                    <a:bodyPr/>
                    <a:lstStyle/>
                    <a:p>
                      <a:pPr algn="just" fontAlgn="ctr"/>
                      <a:r>
                        <a:rPr lang="es-ES" sz="1100" b="0" i="0" u="none" strike="noStrike">
                          <a:solidFill>
                            <a:srgbClr val="000000"/>
                          </a:solidFill>
                          <a:effectLst/>
                          <a:latin typeface="Calibri" panose="020F0502020204030204" pitchFamily="34" charset="0"/>
                        </a:rPr>
                        <a:t>Si se usan guantes para el contacto con el producto, deben estar limpios y bien mantenidos. Se debe evitar el uso de guantes de latex</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3664040"/>
                  </a:ext>
                </a:extLst>
              </a:tr>
              <a:tr h="106679">
                <a:tc>
                  <a:txBody>
                    <a:bodyPr/>
                    <a:lstStyle/>
                    <a:p>
                      <a:pPr algn="just" fontAlgn="ctr"/>
                      <a:r>
                        <a:rPr lang="es-ES" sz="1100" b="0" i="0" u="none" strike="noStrike">
                          <a:solidFill>
                            <a:srgbClr val="000000"/>
                          </a:solidFill>
                          <a:effectLst/>
                          <a:latin typeface="Calibri" panose="020F0502020204030204" pitchFamily="34" charset="0"/>
                        </a:rPr>
                        <a:t>Zapatos cerrados y de materiales no absorbentes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8321955"/>
                  </a:ext>
                </a:extLst>
              </a:tr>
              <a:tr h="106679">
                <a:tc>
                  <a:txBody>
                    <a:bodyPr/>
                    <a:lstStyle/>
                    <a:p>
                      <a:pPr algn="just" fontAlgn="ctr"/>
                      <a:r>
                        <a:rPr lang="es-ES" sz="1100" b="0" i="0" u="none" strike="noStrike">
                          <a:solidFill>
                            <a:srgbClr val="000000"/>
                          </a:solidFill>
                          <a:effectLst/>
                          <a:latin typeface="Calibri" panose="020F0502020204030204" pitchFamily="34" charset="0"/>
                        </a:rPr>
                        <a:t>EPP diseñados de manera de evitar la contaminación hacia el producto y limpios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6621083"/>
                  </a:ext>
                </a:extLst>
              </a:tr>
              <a:tr h="106679">
                <a:tc>
                  <a:txBody>
                    <a:bodyPr/>
                    <a:lstStyle/>
                    <a:p>
                      <a:pPr algn="just" fontAlgn="ctr"/>
                      <a:r>
                        <a:rPr lang="es-AR" sz="1100" b="1" i="0" u="none" strike="noStrike">
                          <a:solidFill>
                            <a:srgbClr val="000000"/>
                          </a:solidFill>
                          <a:effectLst/>
                          <a:latin typeface="Calibri" panose="020F0502020204030204" pitchFamily="34" charset="0"/>
                        </a:rPr>
                        <a:t>13.5 Estado de salud</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06656272"/>
                  </a:ext>
                </a:extLst>
              </a:tr>
              <a:tr h="213358">
                <a:tc>
                  <a:txBody>
                    <a:bodyPr/>
                    <a:lstStyle/>
                    <a:p>
                      <a:pPr algn="just" fontAlgn="ctr"/>
                      <a:r>
                        <a:rPr lang="es-ES" sz="1100" b="0" i="0" u="none" strike="noStrike">
                          <a:solidFill>
                            <a:srgbClr val="000000"/>
                          </a:solidFill>
                          <a:effectLst/>
                          <a:latin typeface="Calibri" panose="020F0502020204030204" pitchFamily="34" charset="0"/>
                        </a:rPr>
                        <a:t>Empleados en contacto con elementos y servicio de comidas, deben tener exámenes médicos (libreta sanitaria)</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3940291"/>
                  </a:ext>
                </a:extLst>
              </a:tr>
              <a:tr h="106679">
                <a:tc>
                  <a:txBody>
                    <a:bodyPr/>
                    <a:lstStyle/>
                    <a:p>
                      <a:pPr algn="just" fontAlgn="ctr"/>
                      <a:r>
                        <a:rPr lang="es-ES" sz="1100" b="0" i="0" u="none" strike="noStrike">
                          <a:solidFill>
                            <a:srgbClr val="000000"/>
                          </a:solidFill>
                          <a:effectLst/>
                          <a:latin typeface="Calibri" panose="020F0502020204030204" pitchFamily="34" charset="0"/>
                        </a:rPr>
                        <a:t>Exámenes adicionales, si está permitido y está determinado por la organización</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5560069"/>
                  </a:ext>
                </a:extLst>
              </a:tr>
              <a:tr h="106679">
                <a:tc>
                  <a:txBody>
                    <a:bodyPr/>
                    <a:lstStyle/>
                    <a:p>
                      <a:pPr algn="just" fontAlgn="ctr"/>
                      <a:r>
                        <a:rPr lang="es-AR" sz="1100" b="1" i="0" u="none" strike="noStrike">
                          <a:solidFill>
                            <a:srgbClr val="000000"/>
                          </a:solidFill>
                          <a:effectLst/>
                          <a:latin typeface="Calibri" panose="020F0502020204030204" pitchFamily="34" charset="0"/>
                        </a:rPr>
                        <a:t>13.6 Enfermedades y heridas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1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63685909"/>
                  </a:ext>
                </a:extLst>
              </a:tr>
              <a:tr h="213358">
                <a:tc>
                  <a:txBody>
                    <a:bodyPr/>
                    <a:lstStyle/>
                    <a:p>
                      <a:pPr algn="just" fontAlgn="ctr"/>
                      <a:r>
                        <a:rPr lang="es-ES" sz="1100" b="0" i="0" u="none" strike="noStrike">
                          <a:solidFill>
                            <a:srgbClr val="000000"/>
                          </a:solidFill>
                          <a:effectLst/>
                          <a:latin typeface="Calibri" panose="020F0502020204030204" pitchFamily="34" charset="0"/>
                        </a:rPr>
                        <a:t>Los empleados deben reportar síntomas infecciosos (ictericia, diarrea, vómitos fiebre), lesiones en la piel, secreciones de nariz, oído u ojos.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7910980"/>
                  </a:ext>
                </a:extLst>
              </a:tr>
              <a:tr h="213358">
                <a:tc>
                  <a:txBody>
                    <a:bodyPr/>
                    <a:lstStyle/>
                    <a:p>
                      <a:pPr algn="just" fontAlgn="ctr"/>
                      <a:r>
                        <a:rPr lang="es-ES" sz="1100" b="0" i="0" u="none" strike="noStrike">
                          <a:solidFill>
                            <a:srgbClr val="000000"/>
                          </a:solidFill>
                          <a:effectLst/>
                          <a:latin typeface="Calibri" panose="020F0502020204030204" pitchFamily="34" charset="0"/>
                        </a:rPr>
                        <a:t>Si se conoce o sospecha infecciones o enfermedades transmitidas por alimentos, no deben manipular el producto.</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915814"/>
                  </a:ext>
                </a:extLst>
              </a:tr>
              <a:tr h="224730">
                <a:tc>
                  <a:txBody>
                    <a:bodyPr/>
                    <a:lstStyle/>
                    <a:p>
                      <a:pPr algn="just" fontAlgn="ctr"/>
                      <a:r>
                        <a:rPr lang="es-ES" sz="1100" b="0" i="0" u="none" strike="noStrike" dirty="0">
                          <a:solidFill>
                            <a:srgbClr val="000000"/>
                          </a:solidFill>
                          <a:effectLst/>
                          <a:latin typeface="Calibri" panose="020F0502020204030204" pitchFamily="34" charset="0"/>
                        </a:rPr>
                        <a:t>Heridas o quemaduras deben ser cubiertas, cualquier perdida del vendaje o </a:t>
                      </a:r>
                      <a:r>
                        <a:rPr lang="es-ES" sz="1100" b="0" i="0" u="none" strike="noStrike" dirty="0" err="1">
                          <a:solidFill>
                            <a:srgbClr val="000000"/>
                          </a:solidFill>
                          <a:effectLst/>
                          <a:latin typeface="Calibri" panose="020F0502020204030204" pitchFamily="34" charset="0"/>
                        </a:rPr>
                        <a:t>aposito</a:t>
                      </a:r>
                      <a:r>
                        <a:rPr lang="es-ES" sz="1100" b="0" i="0" u="none" strike="noStrike" dirty="0">
                          <a:solidFill>
                            <a:srgbClr val="000000"/>
                          </a:solidFill>
                          <a:effectLst/>
                          <a:latin typeface="Calibri" panose="020F0502020204030204" pitchFamily="34" charset="0"/>
                        </a:rPr>
                        <a:t> debe ser reportado</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dirty="0">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2968670"/>
                  </a:ext>
                </a:extLst>
              </a:tr>
            </a:tbl>
          </a:graphicData>
        </a:graphic>
      </p:graphicFrame>
    </p:spTree>
    <p:extLst>
      <p:ext uri="{BB962C8B-B14F-4D97-AF65-F5344CB8AC3E}">
        <p14:creationId xmlns:p14="http://schemas.microsoft.com/office/powerpoint/2010/main" val="4006174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36991"/>
            <a:ext cx="7886700" cy="1325563"/>
          </a:xfrm>
        </p:spPr>
        <p:txBody>
          <a:bodyPr/>
          <a:lstStyle/>
          <a:p>
            <a:pPr algn="ctr"/>
            <a:r>
              <a:rPr lang="es-AR" dirty="0">
                <a:latin typeface="+mn-lt"/>
              </a:rPr>
              <a:t>Cadena de Abastecimiento </a:t>
            </a:r>
          </a:p>
        </p:txBody>
      </p:sp>
      <p:graphicFrame>
        <p:nvGraphicFramePr>
          <p:cNvPr id="5" name="Diagrama 4"/>
          <p:cNvGraphicFramePr/>
          <p:nvPr>
            <p:extLst>
              <p:ext uri="{D42A27DB-BD31-4B8C-83A1-F6EECF244321}">
                <p14:modId xmlns:p14="http://schemas.microsoft.com/office/powerpoint/2010/main" val="291866769"/>
              </p:ext>
            </p:extLst>
          </p:nvPr>
        </p:nvGraphicFramePr>
        <p:xfrm>
          <a:off x="179512" y="1844824"/>
          <a:ext cx="8784976"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3804" y="5445224"/>
            <a:ext cx="1095828" cy="795830"/>
          </a:xfrm>
          <a:prstGeom prst="rect">
            <a:avLst/>
          </a:prstGeom>
        </p:spPr>
      </p:pic>
      <p:pic>
        <p:nvPicPr>
          <p:cNvPr id="7" name="Imagen 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364088" y="5445224"/>
            <a:ext cx="1095828" cy="795830"/>
          </a:xfrm>
          <a:prstGeom prst="rect">
            <a:avLst/>
          </a:prstGeom>
        </p:spPr>
      </p:pic>
      <p:pic>
        <p:nvPicPr>
          <p:cNvPr id="8" name="Imagen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732240" y="5373216"/>
            <a:ext cx="1095828" cy="795830"/>
          </a:xfrm>
          <a:prstGeom prst="rect">
            <a:avLst/>
          </a:prstGeom>
        </p:spPr>
      </p:pic>
      <p:pic>
        <p:nvPicPr>
          <p:cNvPr id="9" name="Imagen 8"/>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740352" y="5373216"/>
            <a:ext cx="1095828" cy="795830"/>
          </a:xfrm>
          <a:prstGeom prst="rect">
            <a:avLst/>
          </a:prstGeom>
        </p:spPr>
      </p:pic>
      <p:pic>
        <p:nvPicPr>
          <p:cNvPr id="10" name="Imagen 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403648" y="5445224"/>
            <a:ext cx="1095828" cy="795830"/>
          </a:xfrm>
          <a:prstGeom prst="rect">
            <a:avLst/>
          </a:prstGeom>
        </p:spPr>
      </p:pic>
      <p:pic>
        <p:nvPicPr>
          <p:cNvPr id="11" name="Imagen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699792" y="5445224"/>
            <a:ext cx="1095828" cy="795830"/>
          </a:xfrm>
          <a:prstGeom prst="rect">
            <a:avLst/>
          </a:prstGeom>
        </p:spPr>
      </p:pic>
      <p:pic>
        <p:nvPicPr>
          <p:cNvPr id="12" name="Imagen 1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995936" y="5445224"/>
            <a:ext cx="1095828" cy="795830"/>
          </a:xfrm>
          <a:prstGeom prst="rect">
            <a:avLst/>
          </a:prstGeom>
        </p:spPr>
      </p:pic>
    </p:spTree>
    <p:extLst>
      <p:ext uri="{BB962C8B-B14F-4D97-AF65-F5344CB8AC3E}">
        <p14:creationId xmlns:p14="http://schemas.microsoft.com/office/powerpoint/2010/main" val="147496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AR" sz="3200" dirty="0">
                <a:latin typeface="+mn-lt"/>
              </a:rPr>
              <a:t>Sanitarios</a:t>
            </a:r>
          </a:p>
        </p:txBody>
      </p:sp>
      <p:pic>
        <p:nvPicPr>
          <p:cNvPr id="4" name="Picture 4" descr="000_0005"/>
          <p:cNvPicPr>
            <a:picLocks noGrp="1" noChangeAspect="1" noChangeArrowheads="1"/>
          </p:cNvPicPr>
          <p:nvPr>
            <p:ph sz="half" idx="1"/>
          </p:nvPr>
        </p:nvPicPr>
        <p:blipFill>
          <a:blip r:embed="rId2" cstate="email">
            <a:extLst>
              <a:ext uri="{28A0092B-C50C-407E-A947-70E740481C1C}">
                <a14:useLocalDpi xmlns:a14="http://schemas.microsoft.com/office/drawing/2010/main" val="0"/>
              </a:ext>
            </a:extLst>
          </a:blip>
          <a:srcRect/>
          <a:stretch>
            <a:fillRect/>
          </a:stretch>
        </p:blipFill>
        <p:spPr bwMode="auto">
          <a:xfrm>
            <a:off x="2554064" y="3500438"/>
            <a:ext cx="4392612" cy="2952750"/>
          </a:xfrm>
          <a:noFill/>
          <a:ln>
            <a:miter lim="800000"/>
            <a:headEnd/>
            <a:tailEnd/>
          </a:ln>
        </p:spPr>
      </p:pic>
      <p:pic>
        <p:nvPicPr>
          <p:cNvPr id="5" name="Picture 8" descr="29-03-07_11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4064" y="1700213"/>
            <a:ext cx="4394200" cy="1971675"/>
          </a:xfrm>
          <a:prstGeom prst="rect">
            <a:avLst/>
          </a:prstGeom>
          <a:noFill/>
          <a:ln>
            <a:miter lim="800000"/>
            <a:headEnd/>
            <a:tailEnd/>
          </a:ln>
        </p:spPr>
      </p:pic>
      <p:pic>
        <p:nvPicPr>
          <p:cNvPr id="6" name="Imagen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40352" y="5805264"/>
            <a:ext cx="1095828" cy="795830"/>
          </a:xfrm>
          <a:prstGeom prst="rect">
            <a:avLst/>
          </a:prstGeom>
        </p:spPr>
      </p:pic>
    </p:spTree>
    <p:extLst>
      <p:ext uri="{BB962C8B-B14F-4D97-AF65-F5344CB8AC3E}">
        <p14:creationId xmlns:p14="http://schemas.microsoft.com/office/powerpoint/2010/main" val="3465814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55576" y="116632"/>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2" name="Tabla 1"/>
          <p:cNvGraphicFramePr>
            <a:graphicFrameLocks noGrp="1"/>
          </p:cNvGraphicFramePr>
          <p:nvPr>
            <p:extLst>
              <p:ext uri="{D42A27DB-BD31-4B8C-83A1-F6EECF244321}">
                <p14:modId xmlns:p14="http://schemas.microsoft.com/office/powerpoint/2010/main" val="600827140"/>
              </p:ext>
            </p:extLst>
          </p:nvPr>
        </p:nvGraphicFramePr>
        <p:xfrm>
          <a:off x="539552" y="1268760"/>
          <a:ext cx="7920879" cy="3679497"/>
        </p:xfrm>
        <a:graphic>
          <a:graphicData uri="http://schemas.openxmlformats.org/drawingml/2006/table">
            <a:tbl>
              <a:tblPr/>
              <a:tblGrid>
                <a:gridCol w="5758181">
                  <a:extLst>
                    <a:ext uri="{9D8B030D-6E8A-4147-A177-3AD203B41FA5}">
                      <a16:colId xmlns:a16="http://schemas.microsoft.com/office/drawing/2014/main" val="2898188733"/>
                    </a:ext>
                  </a:extLst>
                </a:gridCol>
                <a:gridCol w="594741">
                  <a:extLst>
                    <a:ext uri="{9D8B030D-6E8A-4147-A177-3AD203B41FA5}">
                      <a16:colId xmlns:a16="http://schemas.microsoft.com/office/drawing/2014/main" val="2123169835"/>
                    </a:ext>
                  </a:extLst>
                </a:gridCol>
                <a:gridCol w="1567957">
                  <a:extLst>
                    <a:ext uri="{9D8B030D-6E8A-4147-A177-3AD203B41FA5}">
                      <a16:colId xmlns:a16="http://schemas.microsoft.com/office/drawing/2014/main" val="2593071709"/>
                    </a:ext>
                  </a:extLst>
                </a:gridCol>
              </a:tblGrid>
              <a:tr h="106679">
                <a:tc>
                  <a:txBody>
                    <a:bodyPr/>
                    <a:lstStyle/>
                    <a:p>
                      <a:pPr algn="just" fontAlgn="ctr"/>
                      <a:r>
                        <a:rPr lang="es-AR" sz="1400" b="1" i="0" u="none" strike="noStrike">
                          <a:solidFill>
                            <a:srgbClr val="FFFFFF"/>
                          </a:solidFill>
                          <a:effectLst/>
                          <a:latin typeface="Calibri" panose="020F0502020204030204" pitchFamily="34" charset="0"/>
                        </a:rPr>
                        <a:t>13 Higiene del personal e instalaciones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a:solidFill>
                            <a:srgbClr val="FFFFFF"/>
                          </a:solidFill>
                          <a:effectLst/>
                          <a:latin typeface="Calibri" panose="020F0502020204030204" pitchFamily="34" charset="0"/>
                        </a:rPr>
                        <a:t>SI/NO</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a:solidFill>
                            <a:srgbClr val="FFFFFF"/>
                          </a:solidFill>
                          <a:effectLst/>
                          <a:latin typeface="Calibri" panose="020F0502020204030204" pitchFamily="34" charset="0"/>
                        </a:rPr>
                        <a:t>Evidencia/Obs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1326925848"/>
                  </a:ext>
                </a:extLst>
              </a:tr>
              <a:tr h="106679">
                <a:tc>
                  <a:txBody>
                    <a:bodyPr/>
                    <a:lstStyle/>
                    <a:p>
                      <a:pPr algn="just" fontAlgn="ctr"/>
                      <a:r>
                        <a:rPr lang="es-AR" sz="1400" b="1" i="0" u="none" strike="noStrike" dirty="0">
                          <a:solidFill>
                            <a:srgbClr val="000000"/>
                          </a:solidFill>
                          <a:effectLst/>
                          <a:latin typeface="Calibri" panose="020F0502020204030204" pitchFamily="34" charset="0"/>
                        </a:rPr>
                        <a:t>13.7 Higiene Personal</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6661528"/>
                  </a:ext>
                </a:extLst>
              </a:tr>
              <a:tr h="320036">
                <a:tc>
                  <a:txBody>
                    <a:bodyPr/>
                    <a:lstStyle/>
                    <a:p>
                      <a:pPr algn="just" fontAlgn="ctr"/>
                      <a:r>
                        <a:rPr lang="es-ES" sz="1400" b="0" i="0" u="none" strike="noStrike">
                          <a:solidFill>
                            <a:srgbClr val="000000"/>
                          </a:solidFill>
                          <a:effectLst/>
                          <a:latin typeface="Calibri" panose="020F0502020204030204" pitchFamily="34" charset="0"/>
                        </a:rPr>
                        <a:t>Personal de áreas de manipulación debe ser solicitado de lavarse las manos cuando: antes de manipular los productos, luego de usar el toilette o soplarse la nariz, luego de manipular algún contaminante potencial.</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1638383"/>
                  </a:ext>
                </a:extLst>
              </a:tr>
              <a:tr h="213358">
                <a:tc>
                  <a:txBody>
                    <a:bodyPr/>
                    <a:lstStyle/>
                    <a:p>
                      <a:pPr algn="just" fontAlgn="ctr"/>
                      <a:r>
                        <a:rPr lang="es-ES" sz="1400" b="0" i="0" u="none" strike="noStrike">
                          <a:solidFill>
                            <a:srgbClr val="000000"/>
                          </a:solidFill>
                          <a:effectLst/>
                          <a:latin typeface="Calibri" panose="020F0502020204030204" pitchFamily="34" charset="0"/>
                        </a:rPr>
                        <a:t>Personal debe ser solicitado de: abstenerse de toser o estornudar encima de materiales o productos y salivar.</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952065"/>
                  </a:ext>
                </a:extLst>
              </a:tr>
              <a:tr h="106679">
                <a:tc>
                  <a:txBody>
                    <a:bodyPr/>
                    <a:lstStyle/>
                    <a:p>
                      <a:pPr algn="just" fontAlgn="ctr"/>
                      <a:r>
                        <a:rPr lang="es-AR" sz="1400" b="1" i="0" u="none" strike="noStrike">
                          <a:solidFill>
                            <a:srgbClr val="000000"/>
                          </a:solidFill>
                          <a:effectLst/>
                          <a:latin typeface="Calibri" panose="020F0502020204030204" pitchFamily="34" charset="0"/>
                        </a:rPr>
                        <a:t>13.8 Comportamiento del personal</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21452876"/>
                  </a:ext>
                </a:extLst>
              </a:tr>
              <a:tr h="106679">
                <a:tc>
                  <a:txBody>
                    <a:bodyPr/>
                    <a:lstStyle/>
                    <a:p>
                      <a:pPr algn="just" fontAlgn="ctr"/>
                      <a:r>
                        <a:rPr lang="es-AR" sz="1400" b="0" i="0" u="none" strike="noStrike">
                          <a:solidFill>
                            <a:srgbClr val="000000"/>
                          </a:solidFill>
                          <a:effectLst/>
                          <a:latin typeface="Calibri" panose="020F0502020204030204" pitchFamily="34" charset="0"/>
                        </a:rPr>
                        <a:t>Política documentada que describa: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2863"/>
                  </a:ext>
                </a:extLst>
              </a:tr>
              <a:tr h="106679">
                <a:tc>
                  <a:txBody>
                    <a:bodyPr/>
                    <a:lstStyle/>
                    <a:p>
                      <a:pPr algn="just" fontAlgn="ctr"/>
                      <a:r>
                        <a:rPr lang="es-AR" sz="1400" b="0" i="0" u="none" strike="noStrike">
                          <a:solidFill>
                            <a:srgbClr val="000000"/>
                          </a:solidFill>
                          <a:effectLst/>
                          <a:latin typeface="Calibri" panose="020F0502020204030204" pitchFamily="34" charset="0"/>
                        </a:rPr>
                        <a:t>Comer, fumar, masticar solo en áreas designadas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7747078"/>
                  </a:ext>
                </a:extLst>
              </a:tr>
              <a:tr h="106679">
                <a:tc>
                  <a:txBody>
                    <a:bodyPr/>
                    <a:lstStyle/>
                    <a:p>
                      <a:pPr algn="just" fontAlgn="ctr"/>
                      <a:r>
                        <a:rPr lang="es-AR" sz="1400" b="0" i="0" u="none" strike="noStrike">
                          <a:solidFill>
                            <a:srgbClr val="000000"/>
                          </a:solidFill>
                          <a:effectLst/>
                          <a:latin typeface="Calibri" panose="020F0502020204030204" pitchFamily="34" charset="0"/>
                        </a:rPr>
                        <a:t>Uso de joyas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0003874"/>
                  </a:ext>
                </a:extLst>
              </a:tr>
              <a:tr h="106679">
                <a:tc>
                  <a:txBody>
                    <a:bodyPr/>
                    <a:lstStyle/>
                    <a:p>
                      <a:pPr algn="just" fontAlgn="ctr"/>
                      <a:r>
                        <a:rPr lang="es-AR" sz="1400" b="0" i="0" u="none" strike="noStrike">
                          <a:solidFill>
                            <a:srgbClr val="000000"/>
                          </a:solidFill>
                          <a:effectLst/>
                          <a:latin typeface="Calibri" panose="020F0502020204030204" pitchFamily="34" charset="0"/>
                        </a:rPr>
                        <a:t>Efectos personales en áreas designadas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8406626"/>
                  </a:ext>
                </a:extLst>
              </a:tr>
              <a:tr h="106679">
                <a:tc>
                  <a:txBody>
                    <a:bodyPr/>
                    <a:lstStyle/>
                    <a:p>
                      <a:pPr algn="just" fontAlgn="ctr"/>
                      <a:r>
                        <a:rPr lang="es-ES" sz="1400" b="0" i="0" u="none" strike="noStrike">
                          <a:solidFill>
                            <a:srgbClr val="000000"/>
                          </a:solidFill>
                          <a:effectLst/>
                          <a:latin typeface="Calibri" panose="020F0502020204030204" pitchFamily="34" charset="0"/>
                        </a:rPr>
                        <a:t>Prohibición de esmalte de uñas, unas y pestañas postizas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2381445"/>
                  </a:ext>
                </a:extLst>
              </a:tr>
              <a:tr h="106679">
                <a:tc>
                  <a:txBody>
                    <a:bodyPr/>
                    <a:lstStyle/>
                    <a:p>
                      <a:pPr algn="just" fontAlgn="ctr"/>
                      <a:r>
                        <a:rPr lang="es-ES" sz="1400" b="0" i="0" u="none" strike="noStrike">
                          <a:solidFill>
                            <a:srgbClr val="000000"/>
                          </a:solidFill>
                          <a:effectLst/>
                          <a:latin typeface="Calibri" panose="020F0502020204030204" pitchFamily="34" charset="0"/>
                        </a:rPr>
                        <a:t>Prohibición de llevar lápices o lapiceras detrás de la oreja</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4469318"/>
                  </a:ext>
                </a:extLst>
              </a:tr>
              <a:tr h="106679">
                <a:tc>
                  <a:txBody>
                    <a:bodyPr/>
                    <a:lstStyle/>
                    <a:p>
                      <a:pPr algn="just" fontAlgn="ctr"/>
                      <a:r>
                        <a:rPr lang="es-ES" sz="1400" b="0" i="0" u="none" strike="noStrike">
                          <a:solidFill>
                            <a:srgbClr val="000000"/>
                          </a:solidFill>
                          <a:effectLst/>
                          <a:latin typeface="Calibri" panose="020F0502020204030204" pitchFamily="34" charset="0"/>
                        </a:rPr>
                        <a:t>Mantenimiento de la higiene de lockers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860005"/>
                  </a:ext>
                </a:extLst>
              </a:tr>
              <a:tr h="213358">
                <a:tc>
                  <a:txBody>
                    <a:bodyPr/>
                    <a:lstStyle/>
                    <a:p>
                      <a:pPr algn="just" fontAlgn="ctr"/>
                      <a:r>
                        <a:rPr lang="es-ES" sz="1400" b="0" i="0" u="none" strike="noStrike">
                          <a:solidFill>
                            <a:srgbClr val="000000"/>
                          </a:solidFill>
                          <a:effectLst/>
                          <a:latin typeface="Calibri" panose="020F0502020204030204" pitchFamily="34" charset="0"/>
                        </a:rPr>
                        <a:t>Prohibición de almacenar herramientas o equipos en contacto con el producto en lockers personales</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dirty="0">
                          <a:solidFill>
                            <a:srgbClr val="000000"/>
                          </a:solidFill>
                          <a:effectLst/>
                          <a:latin typeface="Calibri" panose="020F0502020204030204" pitchFamily="34" charset="0"/>
                        </a:rPr>
                        <a:t> </a:t>
                      </a:r>
                    </a:p>
                  </a:txBody>
                  <a:tcPr marL="4029" marR="4029" marT="40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0071057"/>
                  </a:ext>
                </a:extLst>
              </a:tr>
            </a:tbl>
          </a:graphicData>
        </a:graphic>
      </p:graphicFrame>
    </p:spTree>
    <p:extLst>
      <p:ext uri="{BB962C8B-B14F-4D97-AF65-F5344CB8AC3E}">
        <p14:creationId xmlns:p14="http://schemas.microsoft.com/office/powerpoint/2010/main" val="3740431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latin typeface="+mn-lt"/>
              </a:rPr>
              <a:t>Señalización de Higiene</a:t>
            </a:r>
          </a:p>
        </p:txBody>
      </p:sp>
      <p:pic>
        <p:nvPicPr>
          <p:cNvPr id="4" name="Picture 9" descr="29-03-07_1107"/>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3861048"/>
            <a:ext cx="2377182" cy="2702328"/>
          </a:xfrm>
          <a:prstGeom prst="rect">
            <a:avLst/>
          </a:prstGeom>
          <a:noFill/>
          <a:ln>
            <a:miter lim="800000"/>
            <a:headEnd/>
            <a:tailEnd/>
          </a:ln>
        </p:spPr>
      </p:pic>
      <p:pic>
        <p:nvPicPr>
          <p:cNvPr id="5" name="Picture 11" descr="29-03-07_1109"/>
          <p:cNvPicPr>
            <a:picLocks noGrp="1" noChangeAspect="1" noChangeArrowheads="1"/>
          </p:cNvPicPr>
          <p:nvPr>
            <p:ph sz="quarter" idx="4294967295"/>
          </p:nvPr>
        </p:nvPicPr>
        <p:blipFill>
          <a:blip r:embed="rId3" cstate="email">
            <a:extLst>
              <a:ext uri="{28A0092B-C50C-407E-A947-70E740481C1C}">
                <a14:useLocalDpi xmlns:a14="http://schemas.microsoft.com/office/drawing/2010/main" val="0"/>
              </a:ext>
            </a:extLst>
          </a:blip>
          <a:srcRect/>
          <a:stretch>
            <a:fillRect/>
          </a:stretch>
        </p:blipFill>
        <p:spPr bwMode="auto">
          <a:xfrm>
            <a:off x="6156176" y="1612324"/>
            <a:ext cx="2233290" cy="1888833"/>
          </a:xfrm>
          <a:prstGeom prst="rect">
            <a:avLst/>
          </a:prstGeom>
          <a:noFill/>
          <a:ln>
            <a:miter lim="800000"/>
            <a:headEnd/>
            <a:tailEnd/>
          </a:ln>
        </p:spPr>
      </p:pic>
      <p:pic>
        <p:nvPicPr>
          <p:cNvPr id="6" name="Imagen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70021" y="2276872"/>
            <a:ext cx="5005137" cy="3385991"/>
          </a:xfrm>
          <a:prstGeom prst="rect">
            <a:avLst/>
          </a:prstGeom>
        </p:spPr>
      </p:pic>
      <p:pic>
        <p:nvPicPr>
          <p:cNvPr id="7" name="Imagen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79512" y="5949280"/>
            <a:ext cx="1095828" cy="795830"/>
          </a:xfrm>
          <a:prstGeom prst="rect">
            <a:avLst/>
          </a:prstGeom>
        </p:spPr>
      </p:pic>
    </p:spTree>
    <p:extLst>
      <p:ext uri="{BB962C8B-B14F-4D97-AF65-F5344CB8AC3E}">
        <p14:creationId xmlns:p14="http://schemas.microsoft.com/office/powerpoint/2010/main" val="1963578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5536" y="1412776"/>
            <a:ext cx="2430222" cy="4326330"/>
          </a:xfrm>
          <a:prstGeom prst="rect">
            <a:avLst/>
          </a:prstGeom>
        </p:spPr>
      </p:pic>
      <p:pic>
        <p:nvPicPr>
          <p:cNvPr id="5" name="Imagen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59832" y="1412776"/>
            <a:ext cx="2430223" cy="4326331"/>
          </a:xfrm>
          <a:prstGeom prst="rect">
            <a:avLst/>
          </a:prstGeom>
        </p:spPr>
      </p:pic>
      <p:sp>
        <p:nvSpPr>
          <p:cNvPr id="6" name="CuadroTexto 5"/>
          <p:cNvSpPr txBox="1"/>
          <p:nvPr/>
        </p:nvSpPr>
        <p:spPr>
          <a:xfrm>
            <a:off x="827584" y="467961"/>
            <a:ext cx="6120680" cy="584775"/>
          </a:xfrm>
          <a:prstGeom prst="rect">
            <a:avLst/>
          </a:prstGeom>
          <a:noFill/>
        </p:spPr>
        <p:txBody>
          <a:bodyPr wrap="square" rtlCol="0">
            <a:spAutoFit/>
          </a:bodyPr>
          <a:lstStyle/>
          <a:p>
            <a:r>
              <a:rPr lang="es-AR" sz="3200" dirty="0"/>
              <a:t>Estado deficiente de </a:t>
            </a:r>
            <a:r>
              <a:rPr lang="es-AR" sz="3200" dirty="0" err="1"/>
              <a:t>lockers</a:t>
            </a:r>
            <a:r>
              <a:rPr lang="es-AR" sz="3200" dirty="0"/>
              <a:t> </a:t>
            </a:r>
          </a:p>
        </p:txBody>
      </p:sp>
      <p:pic>
        <p:nvPicPr>
          <p:cNvPr id="7" name="Imagen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580112" y="1124744"/>
            <a:ext cx="3380144" cy="2535108"/>
          </a:xfrm>
          <a:prstGeom prst="rect">
            <a:avLst/>
          </a:prstGeom>
        </p:spPr>
      </p:pic>
      <p:pic>
        <p:nvPicPr>
          <p:cNvPr id="8" name="Imagen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580112" y="4005064"/>
            <a:ext cx="3384376" cy="2538282"/>
          </a:xfrm>
          <a:prstGeom prst="rect">
            <a:avLst/>
          </a:prstGeom>
        </p:spPr>
      </p:pic>
    </p:spTree>
    <p:extLst>
      <p:ext uri="{BB962C8B-B14F-4D97-AF65-F5344CB8AC3E}">
        <p14:creationId xmlns:p14="http://schemas.microsoft.com/office/powerpoint/2010/main" val="2869721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404665"/>
            <a:ext cx="7886700" cy="864096"/>
          </a:xfrm>
        </p:spPr>
        <p:txBody>
          <a:bodyPr>
            <a:normAutofit/>
          </a:bodyPr>
          <a:lstStyle/>
          <a:p>
            <a:pPr algn="ctr"/>
            <a:r>
              <a:rPr lang="es-AR" sz="3200" b="1" dirty="0" err="1">
                <a:latin typeface="+mn-lt"/>
              </a:rPr>
              <a:t>Lockers</a:t>
            </a:r>
            <a:r>
              <a:rPr lang="es-AR" sz="3200" b="1" dirty="0">
                <a:latin typeface="+mn-lt"/>
              </a:rPr>
              <a:t> incluido en programa de </a:t>
            </a:r>
            <a:r>
              <a:rPr lang="es-AR" sz="3200" b="1" dirty="0" err="1">
                <a:latin typeface="+mn-lt"/>
              </a:rPr>
              <a:t>Poes</a:t>
            </a:r>
            <a:r>
              <a:rPr lang="es-AR" sz="3200" b="1" dirty="0">
                <a:latin typeface="+mn-lt"/>
              </a:rPr>
              <a:t> </a:t>
            </a:r>
          </a:p>
        </p:txBody>
      </p:sp>
      <p:pic>
        <p:nvPicPr>
          <p:cNvPr id="4" name="Imagen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31640" y="1484784"/>
            <a:ext cx="6096155" cy="4572117"/>
          </a:xfrm>
          <a:prstGeom prst="rect">
            <a:avLst/>
          </a:prstGeom>
        </p:spPr>
      </p:pic>
      <p:pic>
        <p:nvPicPr>
          <p:cNvPr id="5" name="Imagen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40352" y="5661248"/>
            <a:ext cx="1095828" cy="795830"/>
          </a:xfrm>
          <a:prstGeom prst="rect">
            <a:avLst/>
          </a:prstGeom>
        </p:spPr>
      </p:pic>
    </p:spTree>
    <p:extLst>
      <p:ext uri="{BB962C8B-B14F-4D97-AF65-F5344CB8AC3E}">
        <p14:creationId xmlns:p14="http://schemas.microsoft.com/office/powerpoint/2010/main" val="1186297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55576" y="116632"/>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2" name="Tabla 1"/>
          <p:cNvGraphicFramePr>
            <a:graphicFrameLocks noGrp="1"/>
          </p:cNvGraphicFramePr>
          <p:nvPr>
            <p:extLst>
              <p:ext uri="{D42A27DB-BD31-4B8C-83A1-F6EECF244321}">
                <p14:modId xmlns:p14="http://schemas.microsoft.com/office/powerpoint/2010/main" val="3677734797"/>
              </p:ext>
            </p:extLst>
          </p:nvPr>
        </p:nvGraphicFramePr>
        <p:xfrm>
          <a:off x="850900" y="1196752"/>
          <a:ext cx="7442200" cy="3752850"/>
        </p:xfrm>
        <a:graphic>
          <a:graphicData uri="http://schemas.openxmlformats.org/drawingml/2006/table">
            <a:tbl>
              <a:tblPr/>
              <a:tblGrid>
                <a:gridCol w="5410200">
                  <a:extLst>
                    <a:ext uri="{9D8B030D-6E8A-4147-A177-3AD203B41FA5}">
                      <a16:colId xmlns:a16="http://schemas.microsoft.com/office/drawing/2014/main" val="1404006252"/>
                    </a:ext>
                  </a:extLst>
                </a:gridCol>
                <a:gridCol w="558800">
                  <a:extLst>
                    <a:ext uri="{9D8B030D-6E8A-4147-A177-3AD203B41FA5}">
                      <a16:colId xmlns:a16="http://schemas.microsoft.com/office/drawing/2014/main" val="2235409292"/>
                    </a:ext>
                  </a:extLst>
                </a:gridCol>
                <a:gridCol w="1473200">
                  <a:extLst>
                    <a:ext uri="{9D8B030D-6E8A-4147-A177-3AD203B41FA5}">
                      <a16:colId xmlns:a16="http://schemas.microsoft.com/office/drawing/2014/main" val="3398424373"/>
                    </a:ext>
                  </a:extLst>
                </a:gridCol>
              </a:tblGrid>
              <a:tr h="190500">
                <a:tc>
                  <a:txBody>
                    <a:bodyPr/>
                    <a:lstStyle/>
                    <a:p>
                      <a:pPr algn="just" fontAlgn="ctr"/>
                      <a:r>
                        <a:rPr lang="es-AR" sz="1600" b="1" i="0" u="none" strike="noStrike">
                          <a:solidFill>
                            <a:srgbClr val="FFFFFF"/>
                          </a:solidFill>
                          <a:effectLst/>
                          <a:latin typeface="Calibri" panose="020F0502020204030204" pitchFamily="34" charset="0"/>
                        </a:rPr>
                        <a:t>14. Re-trabajos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600" b="0" i="0" u="none" strike="noStrike">
                          <a:solidFill>
                            <a:srgbClr val="FFFFFF"/>
                          </a:solidFill>
                          <a:effectLst/>
                          <a:latin typeface="Calibri" panose="020F0502020204030204" pitchFamily="34" charset="0"/>
                        </a:rPr>
                        <a:t>SI/NO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600" b="0" i="0" u="none" strike="noStrike" dirty="0">
                          <a:solidFill>
                            <a:srgbClr val="FFFFFF"/>
                          </a:solidFill>
                          <a:effectLst/>
                          <a:latin typeface="Calibri" panose="020F0502020204030204" pitchFamily="34" charset="0"/>
                        </a:rPr>
                        <a:t>Evidencia/</a:t>
                      </a:r>
                      <a:r>
                        <a:rPr lang="es-AR" sz="1600" b="0" i="0" u="none" strike="noStrike" dirty="0" err="1">
                          <a:solidFill>
                            <a:srgbClr val="FFFFFF"/>
                          </a:solidFill>
                          <a:effectLst/>
                          <a:latin typeface="Calibri" panose="020F0502020204030204" pitchFamily="34" charset="0"/>
                        </a:rPr>
                        <a:t>Obs</a:t>
                      </a:r>
                      <a:endParaRPr lang="es-AR" sz="1600" b="0" i="0" u="none" strike="noStrike" dirty="0">
                        <a:solidFill>
                          <a:srgbClr val="FFFFFF"/>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1688358091"/>
                  </a:ext>
                </a:extLst>
              </a:tr>
              <a:tr h="190500">
                <a:tc>
                  <a:txBody>
                    <a:bodyPr/>
                    <a:lstStyle/>
                    <a:p>
                      <a:pPr algn="just" fontAlgn="ctr"/>
                      <a:r>
                        <a:rPr lang="es-AR" sz="1600" b="1" i="0" u="none" strike="noStrike">
                          <a:solidFill>
                            <a:srgbClr val="000000"/>
                          </a:solidFill>
                          <a:effectLst/>
                          <a:latin typeface="Calibri" panose="020F0502020204030204" pitchFamily="34" charset="0"/>
                        </a:rPr>
                        <a:t>14.1 Requisitos generales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6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6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06077400"/>
                  </a:ext>
                </a:extLst>
              </a:tr>
              <a:tr h="190500">
                <a:tc>
                  <a:txBody>
                    <a:bodyPr/>
                    <a:lstStyle/>
                    <a:p>
                      <a:pPr algn="just" fontAlgn="ctr"/>
                      <a:r>
                        <a:rPr lang="es-ES" sz="1600" b="0" i="0" u="none" strike="noStrike">
                          <a:solidFill>
                            <a:srgbClr val="000000"/>
                          </a:solidFill>
                          <a:effectLst/>
                          <a:latin typeface="Calibri" panose="020F0502020204030204" pitchFamily="34" charset="0"/>
                        </a:rPr>
                        <a:t>Calidad, inocuidad y trazabilidad debe mantenerse durante re-trabajos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4154836"/>
                  </a:ext>
                </a:extLst>
              </a:tr>
              <a:tr h="190500">
                <a:tc>
                  <a:txBody>
                    <a:bodyPr/>
                    <a:lstStyle/>
                    <a:p>
                      <a:pPr algn="just" fontAlgn="ctr"/>
                      <a:r>
                        <a:rPr lang="es-ES" sz="1600" b="1" i="0" u="none" strike="noStrike">
                          <a:solidFill>
                            <a:srgbClr val="000000"/>
                          </a:solidFill>
                          <a:effectLst/>
                          <a:latin typeface="Calibri" panose="020F0502020204030204" pitchFamily="34" charset="0"/>
                        </a:rPr>
                        <a:t>14.2 Almacenamiento, identificación y trazabilidad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6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6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87835346"/>
                  </a:ext>
                </a:extLst>
              </a:tr>
              <a:tr h="190500">
                <a:tc>
                  <a:txBody>
                    <a:bodyPr/>
                    <a:lstStyle/>
                    <a:p>
                      <a:pPr algn="just" fontAlgn="ctr"/>
                      <a:r>
                        <a:rPr lang="es-ES" sz="1600" b="0" i="0" u="none" strike="noStrike">
                          <a:solidFill>
                            <a:srgbClr val="000000"/>
                          </a:solidFill>
                          <a:effectLst/>
                          <a:latin typeface="Calibri" panose="020F0502020204030204" pitchFamily="34" charset="0"/>
                        </a:rPr>
                        <a:t>Almacenamiento de re-procesos de manera de evitar la contaminación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777457"/>
                  </a:ext>
                </a:extLst>
              </a:tr>
              <a:tr h="190500">
                <a:tc>
                  <a:txBody>
                    <a:bodyPr/>
                    <a:lstStyle/>
                    <a:p>
                      <a:pPr algn="just" fontAlgn="ctr"/>
                      <a:r>
                        <a:rPr lang="es-ES" sz="1600" b="0" i="0" u="none" strike="noStrike">
                          <a:solidFill>
                            <a:srgbClr val="000000"/>
                          </a:solidFill>
                          <a:effectLst/>
                          <a:latin typeface="Calibri" panose="020F0502020204030204" pitchFamily="34" charset="0"/>
                        </a:rPr>
                        <a:t>identificados y etiquetados para permitir la trazabilidad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5407830"/>
                  </a:ext>
                </a:extLst>
              </a:tr>
              <a:tr h="190500">
                <a:tc>
                  <a:txBody>
                    <a:bodyPr/>
                    <a:lstStyle/>
                    <a:p>
                      <a:pPr algn="just" fontAlgn="ctr"/>
                      <a:r>
                        <a:rPr lang="es-ES" sz="1600" b="0" i="0" u="none" strike="noStrike">
                          <a:solidFill>
                            <a:srgbClr val="000000"/>
                          </a:solidFill>
                          <a:effectLst/>
                          <a:latin typeface="Calibri" panose="020F0502020204030204" pitchFamily="34" charset="0"/>
                        </a:rPr>
                        <a:t>El tipo de retrabajo o el la razón deben ser registrados (producto, fecha, etc)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8857527"/>
                  </a:ext>
                </a:extLst>
              </a:tr>
              <a:tr h="190500">
                <a:tc>
                  <a:txBody>
                    <a:bodyPr/>
                    <a:lstStyle/>
                    <a:p>
                      <a:pPr algn="just" fontAlgn="ctr"/>
                      <a:r>
                        <a:rPr lang="es-AR" sz="1600" b="1" i="0" u="none" strike="noStrike">
                          <a:solidFill>
                            <a:srgbClr val="000000"/>
                          </a:solidFill>
                          <a:effectLst/>
                          <a:latin typeface="Calibri" panose="020F0502020204030204" pitchFamily="34" charset="0"/>
                        </a:rPr>
                        <a:t>14.3 Re-trabajos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6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6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0985998"/>
                  </a:ext>
                </a:extLst>
              </a:tr>
              <a:tr h="381000">
                <a:tc>
                  <a:txBody>
                    <a:bodyPr/>
                    <a:lstStyle/>
                    <a:p>
                      <a:pPr algn="just" fontAlgn="ctr"/>
                      <a:r>
                        <a:rPr lang="es-ES" sz="1600" b="0" i="0" u="none" strike="noStrike">
                          <a:solidFill>
                            <a:srgbClr val="000000"/>
                          </a:solidFill>
                          <a:effectLst/>
                          <a:latin typeface="Calibri" panose="020F0502020204030204" pitchFamily="34" charset="0"/>
                        </a:rPr>
                        <a:t>Productos "en-proceso" deben tener especificado la cantidad aceptable, tipo y condiciones de retrabajo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0652787"/>
                  </a:ext>
                </a:extLst>
              </a:tr>
              <a:tr h="381000">
                <a:tc>
                  <a:txBody>
                    <a:bodyPr/>
                    <a:lstStyle/>
                    <a:p>
                      <a:pPr algn="just" fontAlgn="ctr"/>
                      <a:r>
                        <a:rPr lang="es-ES" sz="1600" b="0" i="0" u="none" strike="noStrike" dirty="0">
                          <a:solidFill>
                            <a:srgbClr val="000000"/>
                          </a:solidFill>
                          <a:effectLst/>
                          <a:latin typeface="Calibri" panose="020F0502020204030204" pitchFamily="34" charset="0"/>
                        </a:rPr>
                        <a:t>Debe haber controles para la separación de </a:t>
                      </a:r>
                      <a:r>
                        <a:rPr lang="es-ES" sz="1600" b="0" i="0" u="none" strike="noStrike" dirty="0" err="1">
                          <a:solidFill>
                            <a:srgbClr val="000000"/>
                          </a:solidFill>
                          <a:effectLst/>
                          <a:latin typeface="Calibri" panose="020F0502020204030204" pitchFamily="34" charset="0"/>
                        </a:rPr>
                        <a:t>packaging</a:t>
                      </a:r>
                      <a:r>
                        <a:rPr lang="es-ES" sz="1600" b="0" i="0" u="none" strike="noStrike" dirty="0">
                          <a:solidFill>
                            <a:srgbClr val="000000"/>
                          </a:solidFill>
                          <a:effectLst/>
                          <a:latin typeface="Calibri" panose="020F0502020204030204" pitchFamily="34" charset="0"/>
                        </a:rPr>
                        <a:t> y medidas para evitar la contaminación del producto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486947"/>
                  </a:ext>
                </a:extLst>
              </a:tr>
            </a:tbl>
          </a:graphicData>
        </a:graphic>
      </p:graphicFrame>
    </p:spTree>
    <p:extLst>
      <p:ext uri="{BB962C8B-B14F-4D97-AF65-F5344CB8AC3E}">
        <p14:creationId xmlns:p14="http://schemas.microsoft.com/office/powerpoint/2010/main" val="2105236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55576" y="116632"/>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2" name="Tabla 1"/>
          <p:cNvGraphicFramePr>
            <a:graphicFrameLocks noGrp="1"/>
          </p:cNvGraphicFramePr>
          <p:nvPr>
            <p:extLst>
              <p:ext uri="{D42A27DB-BD31-4B8C-83A1-F6EECF244321}">
                <p14:modId xmlns:p14="http://schemas.microsoft.com/office/powerpoint/2010/main" val="1524830454"/>
              </p:ext>
            </p:extLst>
          </p:nvPr>
        </p:nvGraphicFramePr>
        <p:xfrm>
          <a:off x="850900" y="1149474"/>
          <a:ext cx="7537524" cy="2495550"/>
        </p:xfrm>
        <a:graphic>
          <a:graphicData uri="http://schemas.openxmlformats.org/drawingml/2006/table">
            <a:tbl>
              <a:tblPr/>
              <a:tblGrid>
                <a:gridCol w="5809332">
                  <a:extLst>
                    <a:ext uri="{9D8B030D-6E8A-4147-A177-3AD203B41FA5}">
                      <a16:colId xmlns:a16="http://schemas.microsoft.com/office/drawing/2014/main" val="1249298245"/>
                    </a:ext>
                  </a:extLst>
                </a:gridCol>
                <a:gridCol w="792088">
                  <a:extLst>
                    <a:ext uri="{9D8B030D-6E8A-4147-A177-3AD203B41FA5}">
                      <a16:colId xmlns:a16="http://schemas.microsoft.com/office/drawing/2014/main" val="3640888179"/>
                    </a:ext>
                  </a:extLst>
                </a:gridCol>
                <a:gridCol w="936104">
                  <a:extLst>
                    <a:ext uri="{9D8B030D-6E8A-4147-A177-3AD203B41FA5}">
                      <a16:colId xmlns:a16="http://schemas.microsoft.com/office/drawing/2014/main" val="1198783976"/>
                    </a:ext>
                  </a:extLst>
                </a:gridCol>
              </a:tblGrid>
              <a:tr h="232026">
                <a:tc>
                  <a:txBody>
                    <a:bodyPr/>
                    <a:lstStyle/>
                    <a:p>
                      <a:pPr algn="just" fontAlgn="ctr"/>
                      <a:r>
                        <a:rPr lang="es-AR" sz="1600" b="1" i="0" u="none" strike="noStrike" dirty="0">
                          <a:solidFill>
                            <a:srgbClr val="FFFFFF"/>
                          </a:solidFill>
                          <a:effectLst/>
                          <a:latin typeface="Calibri" panose="020F0502020204030204" pitchFamily="34" charset="0"/>
                        </a:rPr>
                        <a:t>15. Procedimiento de </a:t>
                      </a:r>
                      <a:r>
                        <a:rPr lang="es-AR" sz="1600" b="1" i="0" u="none" strike="noStrike" dirty="0" err="1">
                          <a:solidFill>
                            <a:srgbClr val="FFFFFF"/>
                          </a:solidFill>
                          <a:effectLst/>
                          <a:latin typeface="Calibri" panose="020F0502020204030204" pitchFamily="34" charset="0"/>
                        </a:rPr>
                        <a:t>Recall</a:t>
                      </a:r>
                      <a:endParaRPr lang="es-AR" sz="1600" b="1" i="0" u="none" strike="noStrike" dirty="0">
                        <a:solidFill>
                          <a:srgbClr val="FFFFFF"/>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600" b="0" i="0" u="none" strike="noStrike" dirty="0">
                          <a:solidFill>
                            <a:srgbClr val="FFFFFF"/>
                          </a:solidFill>
                          <a:effectLst/>
                          <a:latin typeface="Calibri" panose="020F0502020204030204" pitchFamily="34" charset="0"/>
                        </a:rPr>
                        <a:t>SI/NO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600" b="0" i="0" u="none" strike="noStrike" dirty="0">
                          <a:solidFill>
                            <a:srgbClr val="FFFFFF"/>
                          </a:solidFill>
                          <a:effectLst/>
                          <a:latin typeface="Calibri" panose="020F0502020204030204" pitchFamily="34" charset="0"/>
                        </a:rPr>
                        <a:t>Evidencia/</a:t>
                      </a:r>
                      <a:r>
                        <a:rPr lang="es-AR" sz="1600" b="0" i="0" u="none" strike="noStrike" dirty="0" err="1">
                          <a:solidFill>
                            <a:srgbClr val="FFFFFF"/>
                          </a:solidFill>
                          <a:effectLst/>
                          <a:latin typeface="Calibri" panose="020F0502020204030204" pitchFamily="34" charset="0"/>
                        </a:rPr>
                        <a:t>Obs</a:t>
                      </a:r>
                      <a:endParaRPr lang="es-AR" sz="1600" b="0" i="0" u="none" strike="noStrike" dirty="0">
                        <a:solidFill>
                          <a:srgbClr val="FFFFFF"/>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3524681043"/>
                  </a:ext>
                </a:extLst>
              </a:tr>
              <a:tr h="232026">
                <a:tc>
                  <a:txBody>
                    <a:bodyPr/>
                    <a:lstStyle/>
                    <a:p>
                      <a:pPr algn="just" fontAlgn="ctr"/>
                      <a:r>
                        <a:rPr lang="es-AR" sz="1600" b="1" i="0" u="none" strike="noStrike">
                          <a:solidFill>
                            <a:srgbClr val="000000"/>
                          </a:solidFill>
                          <a:effectLst/>
                          <a:latin typeface="Calibri" panose="020F0502020204030204" pitchFamily="34" charset="0"/>
                        </a:rPr>
                        <a:t>15.1 Requisitos generales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6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60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06473222"/>
                  </a:ext>
                </a:extLst>
              </a:tr>
              <a:tr h="464052">
                <a:tc>
                  <a:txBody>
                    <a:bodyPr/>
                    <a:lstStyle/>
                    <a:p>
                      <a:pPr algn="just" fontAlgn="ctr"/>
                      <a:r>
                        <a:rPr lang="es-ES" sz="1600" b="0" i="0" u="none" strike="noStrike">
                          <a:solidFill>
                            <a:srgbClr val="000000"/>
                          </a:solidFill>
                          <a:effectLst/>
                          <a:latin typeface="Calibri" panose="020F0502020204030204" pitchFamily="34" charset="0"/>
                        </a:rPr>
                        <a:t>El sistema debe asegurar que los productos fuera de especificación, puedan ser identificados y retirados de la cadena de suministro.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799721"/>
                  </a:ext>
                </a:extLst>
              </a:tr>
              <a:tr h="232026">
                <a:tc>
                  <a:txBody>
                    <a:bodyPr/>
                    <a:lstStyle/>
                    <a:p>
                      <a:pPr algn="just" fontAlgn="ctr"/>
                      <a:r>
                        <a:rPr lang="es-ES" sz="1600" b="1" i="0" u="none" strike="noStrike">
                          <a:solidFill>
                            <a:srgbClr val="000000"/>
                          </a:solidFill>
                          <a:effectLst/>
                          <a:latin typeface="Calibri" panose="020F0502020204030204" pitchFamily="34" charset="0"/>
                        </a:rPr>
                        <a:t>15.2 Requerimiento de Recall de producto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6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6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40214349"/>
                  </a:ext>
                </a:extLst>
              </a:tr>
              <a:tr h="232026">
                <a:tc>
                  <a:txBody>
                    <a:bodyPr/>
                    <a:lstStyle/>
                    <a:p>
                      <a:pPr algn="just" fontAlgn="ctr"/>
                      <a:r>
                        <a:rPr lang="es-ES" sz="1600" b="0" i="0" u="none" strike="noStrike">
                          <a:solidFill>
                            <a:srgbClr val="000000"/>
                          </a:solidFill>
                          <a:effectLst/>
                          <a:latin typeface="Calibri" panose="020F0502020204030204" pitchFamily="34" charset="0"/>
                        </a:rPr>
                        <a:t>Mantener una lista de contactos claves en caso de Recall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301787"/>
                  </a:ext>
                </a:extLst>
              </a:tr>
              <a:tr h="696077">
                <a:tc>
                  <a:txBody>
                    <a:bodyPr/>
                    <a:lstStyle/>
                    <a:p>
                      <a:pPr algn="just" fontAlgn="ctr"/>
                      <a:r>
                        <a:rPr lang="es-ES" sz="1600" b="0" i="0" u="none" strike="noStrike">
                          <a:solidFill>
                            <a:srgbClr val="000000"/>
                          </a:solidFill>
                          <a:effectLst/>
                          <a:latin typeface="Calibri" panose="020F0502020204030204" pitchFamily="34" charset="0"/>
                        </a:rPr>
                        <a:t>Si un producto es retirado por inocuidad, se deben evaluar los productos bajo las mismas condiciones de producción. La necesidad de comunicaciones públicas deben ser consideradas.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6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2800927"/>
                  </a:ext>
                </a:extLst>
              </a:tr>
            </a:tbl>
          </a:graphicData>
        </a:graphic>
      </p:graphicFrame>
    </p:spTree>
    <p:extLst>
      <p:ext uri="{BB962C8B-B14F-4D97-AF65-F5344CB8AC3E}">
        <p14:creationId xmlns:p14="http://schemas.microsoft.com/office/powerpoint/2010/main" val="1708833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55576" y="116632"/>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3" name="Tabla 2"/>
          <p:cNvGraphicFramePr>
            <a:graphicFrameLocks noGrp="1"/>
          </p:cNvGraphicFramePr>
          <p:nvPr>
            <p:extLst>
              <p:ext uri="{D42A27DB-BD31-4B8C-83A1-F6EECF244321}">
                <p14:modId xmlns:p14="http://schemas.microsoft.com/office/powerpoint/2010/main" val="3667520176"/>
              </p:ext>
            </p:extLst>
          </p:nvPr>
        </p:nvGraphicFramePr>
        <p:xfrm>
          <a:off x="683568" y="1196752"/>
          <a:ext cx="7609532" cy="4187190"/>
        </p:xfrm>
        <a:graphic>
          <a:graphicData uri="http://schemas.openxmlformats.org/drawingml/2006/table">
            <a:tbl>
              <a:tblPr/>
              <a:tblGrid>
                <a:gridCol w="5832648">
                  <a:extLst>
                    <a:ext uri="{9D8B030D-6E8A-4147-A177-3AD203B41FA5}">
                      <a16:colId xmlns:a16="http://schemas.microsoft.com/office/drawing/2014/main" val="3233877580"/>
                    </a:ext>
                  </a:extLst>
                </a:gridCol>
                <a:gridCol w="720080">
                  <a:extLst>
                    <a:ext uri="{9D8B030D-6E8A-4147-A177-3AD203B41FA5}">
                      <a16:colId xmlns:a16="http://schemas.microsoft.com/office/drawing/2014/main" val="3094916683"/>
                    </a:ext>
                  </a:extLst>
                </a:gridCol>
                <a:gridCol w="1056804">
                  <a:extLst>
                    <a:ext uri="{9D8B030D-6E8A-4147-A177-3AD203B41FA5}">
                      <a16:colId xmlns:a16="http://schemas.microsoft.com/office/drawing/2014/main" val="1543533368"/>
                    </a:ext>
                  </a:extLst>
                </a:gridCol>
              </a:tblGrid>
              <a:tr h="203317">
                <a:tc>
                  <a:txBody>
                    <a:bodyPr/>
                    <a:lstStyle/>
                    <a:p>
                      <a:pPr algn="just" fontAlgn="ctr"/>
                      <a:r>
                        <a:rPr lang="es-AR" sz="1400" b="1" i="0" u="none" strike="noStrike" dirty="0">
                          <a:solidFill>
                            <a:srgbClr val="FFFFFF"/>
                          </a:solidFill>
                          <a:effectLst/>
                          <a:latin typeface="Calibri" panose="020F0502020204030204" pitchFamily="34" charset="0"/>
                        </a:rPr>
                        <a:t>16. Depósitos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a:solidFill>
                            <a:srgbClr val="FFFFFF"/>
                          </a:solidFill>
                          <a:effectLst/>
                          <a:latin typeface="Calibri" panose="020F0502020204030204" pitchFamily="34" charset="0"/>
                        </a:rPr>
                        <a:t>SI/NO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dirty="0">
                          <a:solidFill>
                            <a:srgbClr val="FFFFFF"/>
                          </a:solidFill>
                          <a:effectLst/>
                          <a:latin typeface="Calibri" panose="020F0502020204030204" pitchFamily="34" charset="0"/>
                        </a:rPr>
                        <a:t>Evidencia/</a:t>
                      </a:r>
                      <a:r>
                        <a:rPr lang="es-AR" sz="1400" b="0" i="0" u="none" strike="noStrike" dirty="0" err="1">
                          <a:solidFill>
                            <a:srgbClr val="FFFFFF"/>
                          </a:solidFill>
                          <a:effectLst/>
                          <a:latin typeface="Calibri" panose="020F0502020204030204" pitchFamily="34" charset="0"/>
                        </a:rPr>
                        <a:t>Obs</a:t>
                      </a:r>
                      <a:endParaRPr lang="es-AR" sz="1400" b="0" i="0" u="none" strike="noStrike" dirty="0">
                        <a:solidFill>
                          <a:srgbClr val="FFFFFF"/>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1545873373"/>
                  </a:ext>
                </a:extLst>
              </a:tr>
              <a:tr h="203317">
                <a:tc>
                  <a:txBody>
                    <a:bodyPr/>
                    <a:lstStyle/>
                    <a:p>
                      <a:pPr algn="just" fontAlgn="ctr"/>
                      <a:r>
                        <a:rPr lang="es-AR" sz="1400" b="1" i="0" u="none" strike="noStrike">
                          <a:solidFill>
                            <a:srgbClr val="000000"/>
                          </a:solidFill>
                          <a:effectLst/>
                          <a:latin typeface="Calibri" panose="020F0502020204030204" pitchFamily="34" charset="0"/>
                        </a:rPr>
                        <a:t>16.1. Requisitos Generales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just"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just" fontAlgn="ctr"/>
                      <a:r>
                        <a:rPr lang="es-AR" sz="140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180656214"/>
                  </a:ext>
                </a:extLst>
              </a:tr>
              <a:tr h="406633">
                <a:tc>
                  <a:txBody>
                    <a:bodyPr/>
                    <a:lstStyle/>
                    <a:p>
                      <a:pPr algn="just" fontAlgn="ctr"/>
                      <a:r>
                        <a:rPr lang="es-ES" sz="1400" b="0" i="0" u="none" strike="noStrike">
                          <a:solidFill>
                            <a:srgbClr val="000000"/>
                          </a:solidFill>
                          <a:effectLst/>
                          <a:latin typeface="Calibri" panose="020F0502020204030204" pitchFamily="34" charset="0"/>
                        </a:rPr>
                        <a:t>Materiales y productos almacenados en condiciones limpias, secos, bien ventilados, protegido del polvo, condensación, olores y otras fuentes de contaminación.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0003543"/>
                  </a:ext>
                </a:extLst>
              </a:tr>
              <a:tr h="203317">
                <a:tc>
                  <a:txBody>
                    <a:bodyPr/>
                    <a:lstStyle/>
                    <a:p>
                      <a:pPr algn="just" fontAlgn="ctr"/>
                      <a:r>
                        <a:rPr lang="es-AR" sz="1400" b="1" i="0" u="none" strike="noStrike">
                          <a:solidFill>
                            <a:srgbClr val="000000"/>
                          </a:solidFill>
                          <a:effectLst/>
                          <a:latin typeface="Calibri" panose="020F0502020204030204" pitchFamily="34" charset="0"/>
                        </a:rPr>
                        <a:t>16.2 Requerimientos de almacenaje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just"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just"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2152427"/>
                  </a:ext>
                </a:extLst>
              </a:tr>
              <a:tr h="203317">
                <a:tc>
                  <a:txBody>
                    <a:bodyPr/>
                    <a:lstStyle/>
                    <a:p>
                      <a:pPr algn="just" fontAlgn="ctr"/>
                      <a:r>
                        <a:rPr lang="es-ES" sz="1400" b="0" i="0" u="none" strike="noStrike">
                          <a:solidFill>
                            <a:srgbClr val="000000"/>
                          </a:solidFill>
                          <a:effectLst/>
                          <a:latin typeface="Calibri" panose="020F0502020204030204" pitchFamily="34" charset="0"/>
                        </a:rPr>
                        <a:t>Controles de humedad, temperatura, humedad adecuadas cuando sea requerido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4316336"/>
                  </a:ext>
                </a:extLst>
              </a:tr>
              <a:tr h="203317">
                <a:tc>
                  <a:txBody>
                    <a:bodyPr/>
                    <a:lstStyle/>
                    <a:p>
                      <a:pPr algn="just" fontAlgn="ctr"/>
                      <a:r>
                        <a:rPr lang="es-ES" sz="1400" b="0" i="0" u="none" strike="noStrike">
                          <a:solidFill>
                            <a:srgbClr val="000000"/>
                          </a:solidFill>
                          <a:effectLst/>
                          <a:latin typeface="Calibri" panose="020F0502020204030204" pitchFamily="34" charset="0"/>
                        </a:rPr>
                        <a:t>Condiciones de apilado adecuadas, cuidando las filas de la base.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0902614"/>
                  </a:ext>
                </a:extLst>
              </a:tr>
              <a:tr h="203317">
                <a:tc>
                  <a:txBody>
                    <a:bodyPr/>
                    <a:lstStyle/>
                    <a:p>
                      <a:pPr algn="just" fontAlgn="ctr"/>
                      <a:r>
                        <a:rPr lang="es-ES" sz="1400" b="0" i="0" u="none" strike="noStrike">
                          <a:solidFill>
                            <a:srgbClr val="000000"/>
                          </a:solidFill>
                          <a:effectLst/>
                          <a:latin typeface="Calibri" panose="020F0502020204030204" pitchFamily="34" charset="0"/>
                        </a:rPr>
                        <a:t>Residuos y químicos deben ser almacenados seprados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3425207"/>
                  </a:ext>
                </a:extLst>
              </a:tr>
              <a:tr h="203317">
                <a:tc>
                  <a:txBody>
                    <a:bodyPr/>
                    <a:lstStyle/>
                    <a:p>
                      <a:pPr algn="just" fontAlgn="ctr"/>
                      <a:r>
                        <a:rPr lang="es-ES" sz="1400" b="0" i="0" u="none" strike="noStrike">
                          <a:solidFill>
                            <a:srgbClr val="000000"/>
                          </a:solidFill>
                          <a:effectLst/>
                          <a:latin typeface="Calibri" panose="020F0502020204030204" pitchFamily="34" charset="0"/>
                        </a:rPr>
                        <a:t>Debe haber áreas para separación de materiales no conformes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0194912"/>
                  </a:ext>
                </a:extLst>
              </a:tr>
              <a:tr h="203317">
                <a:tc>
                  <a:txBody>
                    <a:bodyPr/>
                    <a:lstStyle/>
                    <a:p>
                      <a:pPr algn="just" fontAlgn="ctr"/>
                      <a:r>
                        <a:rPr lang="en-US" sz="1400" b="0" i="0" u="none" strike="noStrike">
                          <a:solidFill>
                            <a:srgbClr val="000000"/>
                          </a:solidFill>
                          <a:effectLst/>
                          <a:latin typeface="Calibri" panose="020F0502020204030204" pitchFamily="34" charset="0"/>
                        </a:rPr>
                        <a:t>Considerar FIFO/FEFO (First Expire-First 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2652795"/>
                  </a:ext>
                </a:extLst>
              </a:tr>
              <a:tr h="203317">
                <a:tc>
                  <a:txBody>
                    <a:bodyPr/>
                    <a:lstStyle/>
                    <a:p>
                      <a:pPr algn="just" fontAlgn="ctr"/>
                      <a:r>
                        <a:rPr lang="es-ES" sz="1400" b="0" i="0" u="none" strike="noStrike">
                          <a:solidFill>
                            <a:srgbClr val="000000"/>
                          </a:solidFill>
                          <a:effectLst/>
                          <a:latin typeface="Calibri" panose="020F0502020204030204" pitchFamily="34" charset="0"/>
                        </a:rPr>
                        <a:t>No se debe almacenar insumos junto con combustibles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25297"/>
                  </a:ext>
                </a:extLst>
              </a:tr>
              <a:tr h="203317">
                <a:tc>
                  <a:txBody>
                    <a:bodyPr/>
                    <a:lstStyle/>
                    <a:p>
                      <a:pPr algn="just" fontAlgn="ctr"/>
                      <a:r>
                        <a:rPr lang="es-ES" sz="1400" b="1" i="0" u="none" strike="noStrike">
                          <a:solidFill>
                            <a:srgbClr val="000000"/>
                          </a:solidFill>
                          <a:effectLst/>
                          <a:latin typeface="Calibri" panose="020F0502020204030204" pitchFamily="34" charset="0"/>
                        </a:rPr>
                        <a:t>16.3 Vehículos, medios de transporte y contenedores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just"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just"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73866769"/>
                  </a:ext>
                </a:extLst>
              </a:tr>
              <a:tr h="203317">
                <a:tc>
                  <a:txBody>
                    <a:bodyPr/>
                    <a:lstStyle/>
                    <a:p>
                      <a:pPr algn="just" fontAlgn="ctr"/>
                      <a:r>
                        <a:rPr lang="es-ES" sz="1400" b="0" i="0" u="none" strike="noStrike">
                          <a:solidFill>
                            <a:srgbClr val="000000"/>
                          </a:solidFill>
                          <a:effectLst/>
                          <a:latin typeface="Calibri" panose="020F0502020204030204" pitchFamily="34" charset="0"/>
                        </a:rPr>
                        <a:t>Mantenimiento y limpieza según especificaciones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794060"/>
                  </a:ext>
                </a:extLst>
              </a:tr>
              <a:tr h="406633">
                <a:tc>
                  <a:txBody>
                    <a:bodyPr/>
                    <a:lstStyle/>
                    <a:p>
                      <a:pPr algn="just" fontAlgn="ctr"/>
                      <a:r>
                        <a:rPr lang="es-ES" sz="1400" b="0" i="0" u="none" strike="noStrike">
                          <a:solidFill>
                            <a:srgbClr val="000000"/>
                          </a:solidFill>
                          <a:effectLst/>
                          <a:latin typeface="Calibri" panose="020F0502020204030204" pitchFamily="34" charset="0"/>
                        </a:rPr>
                        <a:t>Los vehículos deben proteger contra la contaminación del producto. Poseer control de T° y H° si es necesario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5208173"/>
                  </a:ext>
                </a:extLst>
              </a:tr>
              <a:tr h="406633">
                <a:tc>
                  <a:txBody>
                    <a:bodyPr/>
                    <a:lstStyle/>
                    <a:p>
                      <a:pPr algn="just" fontAlgn="ctr"/>
                      <a:r>
                        <a:rPr lang="es-ES" sz="1400" b="0" i="0" u="none" strike="noStrike">
                          <a:solidFill>
                            <a:srgbClr val="000000"/>
                          </a:solidFill>
                          <a:effectLst/>
                          <a:latin typeface="Calibri" panose="020F0502020204030204" pitchFamily="34" charset="0"/>
                        </a:rPr>
                        <a:t>Si los vehiculos se usan entre productos alimenticios y no alimenticios, se debe hacer una limpieza entre las cargas.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AR" sz="14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404315"/>
                  </a:ext>
                </a:extLst>
              </a:tr>
            </a:tbl>
          </a:graphicData>
        </a:graphic>
      </p:graphicFrame>
    </p:spTree>
    <p:extLst>
      <p:ext uri="{BB962C8B-B14F-4D97-AF65-F5344CB8AC3E}">
        <p14:creationId xmlns:p14="http://schemas.microsoft.com/office/powerpoint/2010/main" val="11393233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55576" y="116632"/>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graphicFrame>
        <p:nvGraphicFramePr>
          <p:cNvPr id="3" name="Tabla 2"/>
          <p:cNvGraphicFramePr>
            <a:graphicFrameLocks noGrp="1"/>
          </p:cNvGraphicFramePr>
          <p:nvPr>
            <p:extLst>
              <p:ext uri="{D42A27DB-BD31-4B8C-83A1-F6EECF244321}">
                <p14:modId xmlns:p14="http://schemas.microsoft.com/office/powerpoint/2010/main" val="2171135290"/>
              </p:ext>
            </p:extLst>
          </p:nvPr>
        </p:nvGraphicFramePr>
        <p:xfrm>
          <a:off x="778892" y="1052736"/>
          <a:ext cx="7753548" cy="3689177"/>
        </p:xfrm>
        <a:graphic>
          <a:graphicData uri="http://schemas.openxmlformats.org/drawingml/2006/table">
            <a:tbl>
              <a:tblPr/>
              <a:tblGrid>
                <a:gridCol w="5636538">
                  <a:extLst>
                    <a:ext uri="{9D8B030D-6E8A-4147-A177-3AD203B41FA5}">
                      <a16:colId xmlns:a16="http://schemas.microsoft.com/office/drawing/2014/main" val="3332930431"/>
                    </a:ext>
                  </a:extLst>
                </a:gridCol>
                <a:gridCol w="582178">
                  <a:extLst>
                    <a:ext uri="{9D8B030D-6E8A-4147-A177-3AD203B41FA5}">
                      <a16:colId xmlns:a16="http://schemas.microsoft.com/office/drawing/2014/main" val="217459540"/>
                    </a:ext>
                  </a:extLst>
                </a:gridCol>
                <a:gridCol w="1534832">
                  <a:extLst>
                    <a:ext uri="{9D8B030D-6E8A-4147-A177-3AD203B41FA5}">
                      <a16:colId xmlns:a16="http://schemas.microsoft.com/office/drawing/2014/main" val="3792300057"/>
                    </a:ext>
                  </a:extLst>
                </a:gridCol>
              </a:tblGrid>
              <a:tr h="238997">
                <a:tc>
                  <a:txBody>
                    <a:bodyPr/>
                    <a:lstStyle/>
                    <a:p>
                      <a:pPr algn="just" fontAlgn="ctr"/>
                      <a:r>
                        <a:rPr lang="es-ES" sz="1400" b="1" i="0" u="none" strike="noStrike">
                          <a:solidFill>
                            <a:srgbClr val="FFFFFF"/>
                          </a:solidFill>
                          <a:effectLst/>
                          <a:latin typeface="Calibri" panose="020F0502020204030204" pitchFamily="34" charset="0"/>
                        </a:rPr>
                        <a:t>17. Información del producto e información para el consumidor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a:solidFill>
                            <a:srgbClr val="FFFFFF"/>
                          </a:solidFill>
                          <a:effectLst/>
                          <a:latin typeface="Calibri" panose="020F0502020204030204" pitchFamily="34" charset="0"/>
                        </a:rPr>
                        <a:t>SI/NO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a:solidFill>
                            <a:srgbClr val="FFFFFF"/>
                          </a:solidFill>
                          <a:effectLst/>
                          <a:latin typeface="Calibri" panose="020F0502020204030204" pitchFamily="34" charset="0"/>
                        </a:rPr>
                        <a:t>Evidencia/Obs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472835994"/>
                  </a:ext>
                </a:extLst>
              </a:tr>
              <a:tr h="477993">
                <a:tc>
                  <a:txBody>
                    <a:bodyPr/>
                    <a:lstStyle/>
                    <a:p>
                      <a:pPr algn="just" fontAlgn="ctr"/>
                      <a:r>
                        <a:rPr lang="es-ES" sz="1400" b="0" i="0" u="none" strike="noStrike">
                          <a:solidFill>
                            <a:srgbClr val="000000"/>
                          </a:solidFill>
                          <a:effectLst/>
                          <a:latin typeface="Calibri" panose="020F0502020204030204" pitchFamily="34" charset="0"/>
                        </a:rPr>
                        <a:t>La información provista al consumidor debe ser tal que se comprenda su importancia y el consumidor pueda hacer elecciones con la correcta información.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341488"/>
                  </a:ext>
                </a:extLst>
              </a:tr>
              <a:tr h="477993">
                <a:tc>
                  <a:txBody>
                    <a:bodyPr/>
                    <a:lstStyle/>
                    <a:p>
                      <a:pPr algn="just" fontAlgn="ctr"/>
                      <a:r>
                        <a:rPr lang="es-ES" sz="1400" b="0" i="0" u="none" strike="noStrike">
                          <a:solidFill>
                            <a:srgbClr val="000000"/>
                          </a:solidFill>
                          <a:effectLst/>
                          <a:latin typeface="Calibri" panose="020F0502020204030204" pitchFamily="34" charset="0"/>
                        </a:rPr>
                        <a:t>La información puede ser provista por etiquetado, pagina web, publicidad y puede incluir instrucciones para servir el producto, almacenamiento, preparación.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45832"/>
                  </a:ext>
                </a:extLst>
              </a:tr>
              <a:tr h="238997">
                <a:tc>
                  <a:txBody>
                    <a:bodyPr/>
                    <a:lstStyle/>
                    <a:p>
                      <a:pPr algn="just" fontAlgn="ctr"/>
                      <a:r>
                        <a:rPr lang="es-ES" sz="1400" b="1" i="0" u="none" strike="noStrike">
                          <a:solidFill>
                            <a:srgbClr val="FFFFFF"/>
                          </a:solidFill>
                          <a:effectLst/>
                          <a:latin typeface="Calibri" panose="020F0502020204030204" pitchFamily="34" charset="0"/>
                        </a:rPr>
                        <a:t>18. Defensa de los alimentos, biovigilancia y bioterrorismo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a:solidFill>
                            <a:srgbClr val="FFFFFF"/>
                          </a:solidFill>
                          <a:effectLst/>
                          <a:latin typeface="Calibri" panose="020F0502020204030204" pitchFamily="34" charset="0"/>
                        </a:rPr>
                        <a:t>SI/NO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fontAlgn="ctr"/>
                      <a:r>
                        <a:rPr lang="es-AR" sz="1400" b="0" i="0" u="none" strike="noStrike">
                          <a:solidFill>
                            <a:srgbClr val="FFFFFF"/>
                          </a:solidFill>
                          <a:effectLst/>
                          <a:latin typeface="Calibri" panose="020F0502020204030204" pitchFamily="34" charset="0"/>
                        </a:rPr>
                        <a:t>Evidencia/Obs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extLst>
                  <a:ext uri="{0D108BD9-81ED-4DB2-BD59-A6C34878D82A}">
                    <a16:rowId xmlns:a16="http://schemas.microsoft.com/office/drawing/2014/main" val="1532309127"/>
                  </a:ext>
                </a:extLst>
              </a:tr>
              <a:tr h="238997">
                <a:tc>
                  <a:txBody>
                    <a:bodyPr/>
                    <a:lstStyle/>
                    <a:p>
                      <a:pPr algn="just" fontAlgn="ctr"/>
                      <a:r>
                        <a:rPr lang="es-AR" sz="1400" b="1" i="0" u="none" strike="noStrike">
                          <a:solidFill>
                            <a:srgbClr val="000000"/>
                          </a:solidFill>
                          <a:effectLst/>
                          <a:latin typeface="Calibri" panose="020F0502020204030204" pitchFamily="34" charset="0"/>
                        </a:rPr>
                        <a:t>18.1 Requisitos generales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78293837"/>
                  </a:ext>
                </a:extLst>
              </a:tr>
              <a:tr h="477993">
                <a:tc>
                  <a:txBody>
                    <a:bodyPr/>
                    <a:lstStyle/>
                    <a:p>
                      <a:pPr algn="just" fontAlgn="ctr"/>
                      <a:r>
                        <a:rPr lang="es-ES" sz="1400" b="0" i="0" u="none" strike="noStrike">
                          <a:solidFill>
                            <a:srgbClr val="000000"/>
                          </a:solidFill>
                          <a:effectLst/>
                          <a:latin typeface="Calibri" panose="020F0502020204030204" pitchFamily="34" charset="0"/>
                        </a:rPr>
                        <a:t>Cada establecimiento debe evaluar el peligro potencial de sabotaje, vandalismo o terrorismo, y aplicar medidas de protección.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981865"/>
                  </a:ext>
                </a:extLst>
              </a:tr>
              <a:tr h="238997">
                <a:tc>
                  <a:txBody>
                    <a:bodyPr/>
                    <a:lstStyle/>
                    <a:p>
                      <a:pPr algn="just" fontAlgn="ctr"/>
                      <a:r>
                        <a:rPr lang="es-AR" sz="1400" b="1" i="0" u="none" strike="noStrike">
                          <a:solidFill>
                            <a:srgbClr val="000000"/>
                          </a:solidFill>
                          <a:effectLst/>
                          <a:latin typeface="Calibri" panose="020F0502020204030204" pitchFamily="34" charset="0"/>
                        </a:rPr>
                        <a:t>18.2 Control de Accesos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s-AR" sz="14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23368350"/>
                  </a:ext>
                </a:extLst>
              </a:tr>
              <a:tr h="477993">
                <a:tc>
                  <a:txBody>
                    <a:bodyPr/>
                    <a:lstStyle/>
                    <a:p>
                      <a:pPr algn="just" fontAlgn="ctr"/>
                      <a:r>
                        <a:rPr lang="es-ES" sz="1400" b="0" i="0" u="none" strike="noStrike">
                          <a:solidFill>
                            <a:srgbClr val="000000"/>
                          </a:solidFill>
                          <a:effectLst/>
                          <a:latin typeface="Calibri" panose="020F0502020204030204" pitchFamily="34" charset="0"/>
                        </a:rPr>
                        <a:t>Áreas potencialmente sensibles deben ser identificadas, mapeadas y sujetas a control de acceso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6963111"/>
                  </a:ext>
                </a:extLst>
              </a:tr>
              <a:tr h="477993">
                <a:tc>
                  <a:txBody>
                    <a:bodyPr/>
                    <a:lstStyle/>
                    <a:p>
                      <a:pPr algn="just" fontAlgn="ctr"/>
                      <a:r>
                        <a:rPr lang="es-ES" sz="1400" b="0" i="0" u="none" strike="noStrike">
                          <a:solidFill>
                            <a:srgbClr val="000000"/>
                          </a:solidFill>
                          <a:effectLst/>
                          <a:latin typeface="Calibri" panose="020F0502020204030204" pitchFamily="34" charset="0"/>
                        </a:rPr>
                        <a:t>Cuando sea factible, los accesos deben ser restringidos físicamente, por el uso de candados, llaves electrónicas o sistemas alternativos.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4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089033"/>
                  </a:ext>
                </a:extLst>
              </a:tr>
            </a:tbl>
          </a:graphicData>
        </a:graphic>
      </p:graphicFrame>
    </p:spTree>
    <p:extLst>
      <p:ext uri="{BB962C8B-B14F-4D97-AF65-F5344CB8AC3E}">
        <p14:creationId xmlns:p14="http://schemas.microsoft.com/office/powerpoint/2010/main" val="16252171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4"/>
          <p:cNvGraphicFramePr>
            <a:graphicFrameLocks noGrp="1"/>
          </p:cNvGraphicFramePr>
          <p:nvPr>
            <p:extLst>
              <p:ext uri="{D42A27DB-BD31-4B8C-83A1-F6EECF244321}">
                <p14:modId xmlns:p14="http://schemas.microsoft.com/office/powerpoint/2010/main" val="1212674678"/>
              </p:ext>
            </p:extLst>
          </p:nvPr>
        </p:nvGraphicFramePr>
        <p:xfrm>
          <a:off x="1331640" y="2420888"/>
          <a:ext cx="6368876" cy="1876425"/>
        </p:xfrm>
        <a:graphic>
          <a:graphicData uri="http://schemas.openxmlformats.org/drawingml/2006/table">
            <a:tbl>
              <a:tblPr/>
              <a:tblGrid>
                <a:gridCol w="5772641">
                  <a:extLst>
                    <a:ext uri="{9D8B030D-6E8A-4147-A177-3AD203B41FA5}">
                      <a16:colId xmlns:a16="http://schemas.microsoft.com/office/drawing/2014/main" val="2146128615"/>
                    </a:ext>
                  </a:extLst>
                </a:gridCol>
                <a:gridCol w="596235">
                  <a:extLst>
                    <a:ext uri="{9D8B030D-6E8A-4147-A177-3AD203B41FA5}">
                      <a16:colId xmlns:a16="http://schemas.microsoft.com/office/drawing/2014/main" val="4212119109"/>
                    </a:ext>
                  </a:extLst>
                </a:gridCol>
              </a:tblGrid>
              <a:tr h="308389">
                <a:tc>
                  <a:txBody>
                    <a:bodyPr/>
                    <a:lstStyle/>
                    <a:p>
                      <a:pPr algn="l" fontAlgn="b"/>
                      <a:r>
                        <a:rPr lang="es-AR" sz="2400" b="0" i="0" u="none" strike="noStrike">
                          <a:solidFill>
                            <a:srgbClr val="000000"/>
                          </a:solidFill>
                          <a:effectLst/>
                          <a:latin typeface="Calibri" panose="020F0502020204030204" pitchFamily="34" charset="0"/>
                        </a:rPr>
                        <a:t>Total Aplicables: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494996"/>
                  </a:ext>
                </a:extLst>
              </a:tr>
              <a:tr h="308389">
                <a:tc>
                  <a:txBody>
                    <a:bodyPr/>
                    <a:lstStyle/>
                    <a:p>
                      <a:pPr algn="l" fontAlgn="b"/>
                      <a:r>
                        <a:rPr lang="es-AR" sz="2400" b="0" i="0" u="none" strike="noStrike">
                          <a:solidFill>
                            <a:srgbClr val="000000"/>
                          </a:solidFill>
                          <a:effectLst/>
                          <a:latin typeface="Calibri" panose="020F0502020204030204" pitchFamily="34" charset="0"/>
                        </a:rPr>
                        <a:t>Total No Aplicables: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697254"/>
                  </a:ext>
                </a:extLst>
              </a:tr>
              <a:tr h="308389">
                <a:tc>
                  <a:txBody>
                    <a:bodyPr/>
                    <a:lstStyle/>
                    <a:p>
                      <a:pPr algn="l" fontAlgn="b"/>
                      <a:r>
                        <a:rPr lang="es-AR" sz="2400" b="0" i="0" u="none" strike="noStrike">
                          <a:solidFill>
                            <a:srgbClr val="000000"/>
                          </a:solidFill>
                          <a:effectLst/>
                          <a:latin typeface="Calibri" panose="020F0502020204030204" pitchFamily="34" charset="0"/>
                        </a:rPr>
                        <a:t>Total No Cumple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9263828"/>
                  </a:ext>
                </a:extLst>
              </a:tr>
              <a:tr h="308389">
                <a:tc>
                  <a:txBody>
                    <a:bodyPr/>
                    <a:lstStyle/>
                    <a:p>
                      <a:pPr algn="l" fontAlgn="b"/>
                      <a:r>
                        <a:rPr lang="es-AR" sz="2400" b="0" i="0" u="none" strike="noStrike">
                          <a:solidFill>
                            <a:srgbClr val="000000"/>
                          </a:solidFill>
                          <a:effectLst/>
                          <a:latin typeface="Calibri" panose="020F0502020204030204" pitchFamily="34" charset="0"/>
                        </a:rPr>
                        <a:t>Total Cumple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AR"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384998"/>
                  </a:ext>
                </a:extLst>
              </a:tr>
              <a:tr h="323808">
                <a:tc>
                  <a:txBody>
                    <a:bodyPr/>
                    <a:lstStyle/>
                    <a:p>
                      <a:pPr algn="l" fontAlgn="b"/>
                      <a:r>
                        <a:rPr lang="es-AR" sz="2400" b="0" i="0" u="none" strike="noStrike" dirty="0">
                          <a:solidFill>
                            <a:srgbClr val="000000"/>
                          </a:solidFill>
                          <a:effectLst/>
                          <a:latin typeface="Calibri" panose="020F0502020204030204" pitchFamily="34" charset="0"/>
                        </a:rPr>
                        <a:t>Porcentaje de cumplimiento: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AR"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1035192"/>
                  </a:ext>
                </a:extLst>
              </a:tr>
            </a:tbl>
          </a:graphicData>
        </a:graphic>
      </p:graphicFrame>
      <p:sp>
        <p:nvSpPr>
          <p:cNvPr id="6" name="Rectángulo 5"/>
          <p:cNvSpPr/>
          <p:nvPr/>
        </p:nvSpPr>
        <p:spPr>
          <a:xfrm>
            <a:off x="755576" y="406405"/>
            <a:ext cx="7992888" cy="646331"/>
          </a:xfrm>
          <a:prstGeom prst="rect">
            <a:avLst/>
          </a:prstGeom>
        </p:spPr>
        <p:txBody>
          <a:bodyPr wrap="square">
            <a:spAutoFit/>
          </a:bodyPr>
          <a:lstStyle/>
          <a:p>
            <a:r>
              <a:rPr lang="es-AR" b="1" dirty="0">
                <a:solidFill>
                  <a:srgbClr val="000000"/>
                </a:solidFill>
                <a:latin typeface="Calibri" panose="020F0502020204030204" pitchFamily="34" charset="0"/>
              </a:rPr>
              <a:t>Norma ISO/TS 22002-1 Programas de Pre-Requisitos para la Inocuidad Alimentaria</a:t>
            </a:r>
            <a:br>
              <a:rPr lang="es-AR" b="1" dirty="0">
                <a:solidFill>
                  <a:srgbClr val="000000"/>
                </a:solidFill>
                <a:latin typeface="Calibri" panose="020F0502020204030204" pitchFamily="34" charset="0"/>
              </a:rPr>
            </a:br>
            <a:endParaRPr lang="es-AR" dirty="0"/>
          </a:p>
        </p:txBody>
      </p:sp>
      <p:sp>
        <p:nvSpPr>
          <p:cNvPr id="2" name="CuadroTexto 1"/>
          <p:cNvSpPr txBox="1"/>
          <p:nvPr/>
        </p:nvSpPr>
        <p:spPr>
          <a:xfrm>
            <a:off x="1331640" y="4869160"/>
            <a:ext cx="6336704" cy="369332"/>
          </a:xfrm>
          <a:prstGeom prst="rect">
            <a:avLst/>
          </a:prstGeom>
          <a:noFill/>
        </p:spPr>
        <p:txBody>
          <a:bodyPr wrap="square" rtlCol="0">
            <a:spAutoFit/>
          </a:bodyPr>
          <a:lstStyle/>
          <a:p>
            <a:pPr algn="ctr"/>
            <a:r>
              <a:rPr lang="es-AR" b="1" dirty="0"/>
              <a:t>No Olvidar Mencionar Fortalezas y Buenas Prácticas</a:t>
            </a:r>
          </a:p>
        </p:txBody>
      </p:sp>
    </p:spTree>
    <p:extLst>
      <p:ext uri="{BB962C8B-B14F-4D97-AF65-F5344CB8AC3E}">
        <p14:creationId xmlns:p14="http://schemas.microsoft.com/office/powerpoint/2010/main" val="2584985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p:nvPr/>
        </p:nvSpPr>
        <p:spPr>
          <a:xfrm>
            <a:off x="403846" y="579634"/>
            <a:ext cx="8336266" cy="563344"/>
          </a:xfrm>
          <a:prstGeom prst="rect">
            <a:avLst/>
          </a:prstGeom>
          <a:noFill/>
          <a:ln>
            <a:noFill/>
          </a:ln>
        </p:spPr>
        <p:txBody>
          <a:bodyPr lIns="89145" tIns="44572" rIns="89145" bIns="44572" anchor="ctr" anchorCtr="0">
            <a:noAutofit/>
          </a:bodyPr>
          <a:lstStyle/>
          <a:p>
            <a:pPr lvl="0" algn="ctr">
              <a:buClr>
                <a:schemeClr val="lt1"/>
              </a:buClr>
              <a:buSzPct val="25000"/>
            </a:pPr>
            <a:r>
              <a:rPr lang="en-US" sz="2800" dirty="0">
                <a:ea typeface="Roboto"/>
                <a:cs typeface="Roboto"/>
                <a:sym typeface="Roboto"/>
              </a:rPr>
              <a:t> </a:t>
            </a:r>
            <a:r>
              <a:rPr lang="en-US" sz="2800" dirty="0" err="1">
                <a:ea typeface="Roboto"/>
                <a:cs typeface="Roboto"/>
                <a:sym typeface="Roboto"/>
              </a:rPr>
              <a:t>Normas</a:t>
            </a:r>
            <a:r>
              <a:rPr lang="en-US" sz="2800" dirty="0">
                <a:ea typeface="Roboto"/>
                <a:cs typeface="Roboto"/>
                <a:sym typeface="Roboto"/>
              </a:rPr>
              <a:t> </a:t>
            </a:r>
            <a:r>
              <a:rPr lang="en-US" sz="2800" dirty="0" err="1">
                <a:ea typeface="Roboto"/>
                <a:cs typeface="Roboto"/>
                <a:sym typeface="Roboto"/>
              </a:rPr>
              <a:t>Aplicables</a:t>
            </a:r>
            <a:r>
              <a:rPr lang="en-US" sz="2800" dirty="0">
                <a:ea typeface="Roboto"/>
                <a:cs typeface="Roboto"/>
                <a:sym typeface="Roboto"/>
              </a:rPr>
              <a:t> y </a:t>
            </a:r>
            <a:r>
              <a:rPr lang="en-US" sz="2800" dirty="0" err="1">
                <a:ea typeface="Roboto"/>
                <a:cs typeface="Roboto"/>
                <a:sym typeface="Roboto"/>
              </a:rPr>
              <a:t>Secuencia</a:t>
            </a:r>
            <a:r>
              <a:rPr lang="en-US" sz="2800" dirty="0">
                <a:ea typeface="Roboto"/>
                <a:cs typeface="Roboto"/>
                <a:sym typeface="Roboto"/>
              </a:rPr>
              <a:t> </a:t>
            </a:r>
            <a:r>
              <a:rPr lang="en-US" sz="2800" dirty="0" err="1">
                <a:ea typeface="Roboto"/>
                <a:cs typeface="Roboto"/>
                <a:sym typeface="Roboto"/>
              </a:rPr>
              <a:t>Lógica</a:t>
            </a:r>
            <a:r>
              <a:rPr lang="en-US" sz="2800" dirty="0">
                <a:ea typeface="Roboto"/>
                <a:cs typeface="Roboto"/>
                <a:sym typeface="Roboto"/>
              </a:rPr>
              <a:t> de </a:t>
            </a:r>
            <a:r>
              <a:rPr lang="en-US" sz="2800" dirty="0" err="1">
                <a:ea typeface="Roboto"/>
                <a:cs typeface="Roboto"/>
                <a:sym typeface="Roboto"/>
              </a:rPr>
              <a:t>Implementación</a:t>
            </a:r>
            <a:r>
              <a:rPr lang="en-US" sz="2800" dirty="0">
                <a:ea typeface="Roboto"/>
                <a:cs typeface="Roboto"/>
                <a:sym typeface="Roboto"/>
              </a:rPr>
              <a:t> de </a:t>
            </a:r>
            <a:r>
              <a:rPr lang="en-US" sz="2800" dirty="0" err="1">
                <a:ea typeface="Roboto"/>
                <a:cs typeface="Roboto"/>
                <a:sym typeface="Roboto"/>
              </a:rPr>
              <a:t>Sistemas</a:t>
            </a:r>
            <a:r>
              <a:rPr lang="en-US" sz="2800" dirty="0">
                <a:ea typeface="Roboto"/>
                <a:cs typeface="Roboto"/>
                <a:sym typeface="Roboto"/>
              </a:rPr>
              <a:t> de </a:t>
            </a:r>
            <a:r>
              <a:rPr lang="en-US" sz="2800" dirty="0" err="1">
                <a:ea typeface="Roboto"/>
                <a:cs typeface="Roboto"/>
                <a:sym typeface="Roboto"/>
              </a:rPr>
              <a:t>Gestión</a:t>
            </a:r>
            <a:r>
              <a:rPr lang="en-US" sz="2800" dirty="0">
                <a:ea typeface="Roboto"/>
                <a:cs typeface="Roboto"/>
                <a:sym typeface="Roboto"/>
              </a:rPr>
              <a:t> de la </a:t>
            </a:r>
            <a:r>
              <a:rPr lang="en-US" sz="2800" dirty="0" err="1">
                <a:ea typeface="Roboto"/>
                <a:cs typeface="Roboto"/>
                <a:sym typeface="Roboto"/>
              </a:rPr>
              <a:t>Inocuidad</a:t>
            </a:r>
            <a:endParaRPr lang="en-US" sz="2800" dirty="0">
              <a:ea typeface="Roboto"/>
              <a:cs typeface="Roboto"/>
              <a:sym typeface="Roboto"/>
            </a:endParaRPr>
          </a:p>
        </p:txBody>
      </p:sp>
      <p:sp>
        <p:nvSpPr>
          <p:cNvPr id="168" name="Shape 168"/>
          <p:cNvSpPr/>
          <p:nvPr/>
        </p:nvSpPr>
        <p:spPr>
          <a:xfrm>
            <a:off x="827406" y="2347750"/>
            <a:ext cx="7814223" cy="1904751"/>
          </a:xfrm>
          <a:prstGeom prst="ellipse">
            <a:avLst/>
          </a:prstGeom>
          <a:solidFill>
            <a:srgbClr val="FFAB40"/>
          </a:solidFill>
          <a:ln>
            <a:noFill/>
          </a:ln>
        </p:spPr>
        <p:txBody>
          <a:bodyPr lIns="71059" tIns="35530" rIns="71059" bIns="35530" anchor="ctr" anchorCtr="0">
            <a:noAutofit/>
          </a:bodyPr>
          <a:lstStyle/>
          <a:p>
            <a:endParaRPr sz="1197">
              <a:solidFill>
                <a:srgbClr val="000000"/>
              </a:solidFill>
              <a:latin typeface="Arial"/>
              <a:ea typeface="Arial"/>
              <a:cs typeface="Arial"/>
              <a:sym typeface="Arial"/>
            </a:endParaRPr>
          </a:p>
        </p:txBody>
      </p:sp>
      <p:sp>
        <p:nvSpPr>
          <p:cNvPr id="169" name="Shape 169"/>
          <p:cNvSpPr/>
          <p:nvPr/>
        </p:nvSpPr>
        <p:spPr>
          <a:xfrm>
            <a:off x="1010335" y="2492387"/>
            <a:ext cx="6134964" cy="1690546"/>
          </a:xfrm>
          <a:prstGeom prst="ellipse">
            <a:avLst/>
          </a:prstGeom>
          <a:solidFill>
            <a:srgbClr val="38761D"/>
          </a:solidFill>
          <a:ln>
            <a:noFill/>
          </a:ln>
        </p:spPr>
        <p:txBody>
          <a:bodyPr lIns="71059" tIns="35530" rIns="71059" bIns="35530" anchor="ctr" anchorCtr="0">
            <a:noAutofit/>
          </a:bodyPr>
          <a:lstStyle/>
          <a:p>
            <a:pPr algn="r">
              <a:buClr>
                <a:srgbClr val="000000"/>
              </a:buClr>
            </a:pPr>
            <a:endParaRPr sz="1881" b="1">
              <a:solidFill>
                <a:srgbClr val="FF0000"/>
              </a:solidFill>
              <a:latin typeface="Tahoma"/>
              <a:ea typeface="Tahoma"/>
              <a:cs typeface="Tahoma"/>
              <a:sym typeface="Tahoma"/>
            </a:endParaRPr>
          </a:p>
          <a:p>
            <a:pPr algn="r">
              <a:buClr>
                <a:srgbClr val="000000"/>
              </a:buClr>
            </a:pPr>
            <a:endParaRPr sz="1881" b="1">
              <a:solidFill>
                <a:srgbClr val="FF0000"/>
              </a:solidFill>
              <a:latin typeface="Tahoma"/>
              <a:ea typeface="Tahoma"/>
              <a:cs typeface="Tahoma"/>
              <a:sym typeface="Tahoma"/>
            </a:endParaRPr>
          </a:p>
          <a:p>
            <a:pPr algn="r">
              <a:buClr>
                <a:srgbClr val="000000"/>
              </a:buClr>
            </a:pPr>
            <a:endParaRPr sz="1881" b="1">
              <a:solidFill>
                <a:srgbClr val="FF0000"/>
              </a:solidFill>
              <a:latin typeface="Tahoma"/>
              <a:ea typeface="Tahoma"/>
              <a:cs typeface="Tahoma"/>
              <a:sym typeface="Tahoma"/>
            </a:endParaRPr>
          </a:p>
          <a:p>
            <a:pPr algn="r">
              <a:buClr>
                <a:srgbClr val="FF0000"/>
              </a:buClr>
              <a:buSzPct val="25000"/>
            </a:pPr>
            <a:r>
              <a:rPr lang="en-US" sz="1881" b="1">
                <a:solidFill>
                  <a:srgbClr val="FF0000"/>
                </a:solidFill>
                <a:latin typeface="Tahoma"/>
                <a:ea typeface="Tahoma"/>
                <a:cs typeface="Tahoma"/>
                <a:sym typeface="Tahoma"/>
              </a:rPr>
              <a:t>                                </a:t>
            </a:r>
          </a:p>
          <a:p>
            <a:endParaRPr sz="1881" b="1">
              <a:solidFill>
                <a:srgbClr val="FF0000"/>
              </a:solidFill>
              <a:latin typeface="Tahoma"/>
              <a:ea typeface="Tahoma"/>
              <a:cs typeface="Tahoma"/>
              <a:sym typeface="Tahoma"/>
            </a:endParaRPr>
          </a:p>
        </p:txBody>
      </p:sp>
      <p:sp>
        <p:nvSpPr>
          <p:cNvPr id="170" name="Shape 170"/>
          <p:cNvSpPr txBox="1"/>
          <p:nvPr/>
        </p:nvSpPr>
        <p:spPr>
          <a:xfrm>
            <a:off x="6012663" y="3224373"/>
            <a:ext cx="974822" cy="282442"/>
          </a:xfrm>
          <a:prstGeom prst="rect">
            <a:avLst/>
          </a:prstGeom>
          <a:noFill/>
          <a:ln>
            <a:noFill/>
          </a:ln>
        </p:spPr>
        <p:txBody>
          <a:bodyPr lIns="71059" tIns="35530" rIns="71059" bIns="35530" anchor="ctr" anchorCtr="0">
            <a:noAutofit/>
          </a:bodyPr>
          <a:lstStyle/>
          <a:p>
            <a:pPr algn="ctr">
              <a:buClr>
                <a:srgbClr val="FFFFCC"/>
              </a:buClr>
              <a:buSzPct val="25000"/>
            </a:pPr>
            <a:r>
              <a:rPr lang="en-US" sz="1368" b="1" dirty="0">
                <a:solidFill>
                  <a:srgbClr val="FFFFFF"/>
                </a:solidFill>
                <a:latin typeface="Roboto"/>
                <a:ea typeface="Roboto"/>
                <a:cs typeface="Roboto"/>
                <a:sym typeface="Roboto"/>
              </a:rPr>
              <a:t>ISO 22000</a:t>
            </a:r>
          </a:p>
        </p:txBody>
      </p:sp>
      <p:sp>
        <p:nvSpPr>
          <p:cNvPr id="171" name="Shape 171"/>
          <p:cNvSpPr/>
          <p:nvPr/>
        </p:nvSpPr>
        <p:spPr>
          <a:xfrm>
            <a:off x="1934802" y="2590114"/>
            <a:ext cx="3990100" cy="1563563"/>
          </a:xfrm>
          <a:prstGeom prst="ellipse">
            <a:avLst/>
          </a:prstGeom>
          <a:solidFill>
            <a:srgbClr val="A64D79"/>
          </a:solidFill>
          <a:ln>
            <a:noFill/>
          </a:ln>
        </p:spPr>
        <p:txBody>
          <a:bodyPr lIns="71059" tIns="35530" rIns="71059" bIns="35530" anchor="ctr" anchorCtr="0">
            <a:noAutofit/>
          </a:bodyPr>
          <a:lstStyle/>
          <a:p>
            <a:endParaRPr sz="1197">
              <a:solidFill>
                <a:srgbClr val="000000"/>
              </a:solidFill>
              <a:latin typeface="Arial"/>
              <a:ea typeface="Arial"/>
              <a:cs typeface="Arial"/>
              <a:sym typeface="Arial"/>
            </a:endParaRPr>
          </a:p>
        </p:txBody>
      </p:sp>
      <p:sp>
        <p:nvSpPr>
          <p:cNvPr id="172" name="Shape 172"/>
          <p:cNvSpPr txBox="1"/>
          <p:nvPr/>
        </p:nvSpPr>
        <p:spPr>
          <a:xfrm>
            <a:off x="4861069" y="4628587"/>
            <a:ext cx="1917321" cy="563344"/>
          </a:xfrm>
          <a:prstGeom prst="rect">
            <a:avLst/>
          </a:prstGeom>
          <a:noFill/>
          <a:ln>
            <a:noFill/>
          </a:ln>
        </p:spPr>
        <p:txBody>
          <a:bodyPr lIns="71059" tIns="35530" rIns="71059" bIns="35530" anchor="ctr" anchorCtr="0">
            <a:noAutofit/>
          </a:bodyPr>
          <a:lstStyle/>
          <a:p>
            <a:r>
              <a:rPr lang="en-US" sz="1112" dirty="0">
                <a:solidFill>
                  <a:schemeClr val="dk1"/>
                </a:solidFill>
                <a:latin typeface="Roboto"/>
                <a:ea typeface="Roboto"/>
                <a:cs typeface="Roboto"/>
                <a:sym typeface="Roboto"/>
              </a:rPr>
              <a:t>· </a:t>
            </a:r>
            <a:r>
              <a:rPr lang="en-US" sz="1112" dirty="0">
                <a:solidFill>
                  <a:srgbClr val="000000"/>
                </a:solidFill>
                <a:latin typeface="Roboto"/>
                <a:ea typeface="Roboto"/>
                <a:cs typeface="Roboto"/>
                <a:sym typeface="Roboto"/>
              </a:rPr>
              <a:t>SISTEMAS DE GESTIÓN DE LA INOCUIDAD  DE LOS ALIMENTOS</a:t>
            </a:r>
            <a:r>
              <a:rPr lang="en-US" sz="1112" dirty="0">
                <a:latin typeface="Roboto"/>
                <a:ea typeface="Roboto"/>
                <a:cs typeface="Roboto"/>
                <a:sym typeface="Roboto"/>
              </a:rPr>
              <a:t> (</a:t>
            </a:r>
            <a:r>
              <a:rPr lang="en-US" sz="1112" dirty="0">
                <a:solidFill>
                  <a:srgbClr val="000000"/>
                </a:solidFill>
                <a:latin typeface="Roboto"/>
                <a:ea typeface="Roboto"/>
                <a:cs typeface="Roboto"/>
                <a:sym typeface="Roboto"/>
              </a:rPr>
              <a:t>2018)</a:t>
            </a:r>
          </a:p>
        </p:txBody>
      </p:sp>
      <p:cxnSp>
        <p:nvCxnSpPr>
          <p:cNvPr id="173" name="Shape 173"/>
          <p:cNvCxnSpPr/>
          <p:nvPr/>
        </p:nvCxnSpPr>
        <p:spPr>
          <a:xfrm rot="10800000" flipH="1">
            <a:off x="5903060" y="3567549"/>
            <a:ext cx="329900" cy="878879"/>
          </a:xfrm>
          <a:prstGeom prst="straightConnector1">
            <a:avLst/>
          </a:prstGeom>
          <a:noFill/>
          <a:ln w="38100" cap="flat" cmpd="sng">
            <a:solidFill>
              <a:srgbClr val="FF0000"/>
            </a:solidFill>
            <a:prstDash val="solid"/>
            <a:miter/>
            <a:headEnd type="none" w="med" len="med"/>
            <a:tailEnd type="triangle" w="lg" len="lg"/>
          </a:ln>
        </p:spPr>
      </p:cxnSp>
      <p:sp>
        <p:nvSpPr>
          <p:cNvPr id="174" name="Shape 174"/>
          <p:cNvSpPr txBox="1"/>
          <p:nvPr/>
        </p:nvSpPr>
        <p:spPr>
          <a:xfrm>
            <a:off x="893703" y="3126635"/>
            <a:ext cx="628759" cy="283468"/>
          </a:xfrm>
          <a:prstGeom prst="rect">
            <a:avLst/>
          </a:prstGeom>
          <a:noFill/>
          <a:ln>
            <a:noFill/>
          </a:ln>
        </p:spPr>
        <p:txBody>
          <a:bodyPr lIns="71059" tIns="35530" rIns="71059" bIns="35530" anchor="t" anchorCtr="0">
            <a:noAutofit/>
          </a:bodyPr>
          <a:lstStyle/>
          <a:p>
            <a:pPr>
              <a:buClr>
                <a:srgbClr val="FFFFCC"/>
              </a:buClr>
              <a:buSzPct val="25000"/>
            </a:pPr>
            <a:r>
              <a:rPr lang="en-US" sz="1539" b="1">
                <a:solidFill>
                  <a:srgbClr val="FFFFCC"/>
                </a:solidFill>
                <a:latin typeface="Arial"/>
                <a:ea typeface="Arial"/>
                <a:cs typeface="Arial"/>
                <a:sym typeface="Arial"/>
              </a:rPr>
              <a:t>BPA</a:t>
            </a:r>
          </a:p>
        </p:txBody>
      </p:sp>
      <p:sp>
        <p:nvSpPr>
          <p:cNvPr id="175" name="Shape 175"/>
          <p:cNvSpPr txBox="1"/>
          <p:nvPr/>
        </p:nvSpPr>
        <p:spPr>
          <a:xfrm>
            <a:off x="457397" y="1484784"/>
            <a:ext cx="2170387" cy="936104"/>
          </a:xfrm>
          <a:prstGeom prst="rect">
            <a:avLst/>
          </a:prstGeom>
          <a:noFill/>
          <a:ln>
            <a:noFill/>
          </a:ln>
        </p:spPr>
        <p:txBody>
          <a:bodyPr lIns="71059" tIns="35530" rIns="71059" bIns="35530" anchor="ctr" anchorCtr="0">
            <a:noAutofit/>
          </a:bodyPr>
          <a:lstStyle/>
          <a:p>
            <a:r>
              <a:rPr lang="en-US" sz="1112" dirty="0">
                <a:latin typeface="Roboto"/>
                <a:ea typeface="Roboto"/>
                <a:cs typeface="Roboto"/>
                <a:sym typeface="Roboto"/>
              </a:rPr>
              <a:t>· </a:t>
            </a:r>
            <a:r>
              <a:rPr lang="en-US" sz="1112" dirty="0">
                <a:solidFill>
                  <a:srgbClr val="000000"/>
                </a:solidFill>
                <a:latin typeface="Roboto"/>
                <a:ea typeface="Roboto"/>
                <a:cs typeface="Roboto"/>
                <a:sym typeface="Roboto"/>
              </a:rPr>
              <a:t>BUENAS PRÁCTICAS AGRÍCOLAS</a:t>
            </a:r>
          </a:p>
          <a:p>
            <a:r>
              <a:rPr lang="en-US" sz="1112" dirty="0">
                <a:solidFill>
                  <a:schemeClr val="dk1"/>
                </a:solidFill>
                <a:latin typeface="Roboto"/>
                <a:ea typeface="Roboto"/>
                <a:cs typeface="Roboto"/>
                <a:sym typeface="Roboto"/>
              </a:rPr>
              <a:t>·</a:t>
            </a:r>
            <a:r>
              <a:rPr lang="en-US" sz="1112" dirty="0">
                <a:solidFill>
                  <a:srgbClr val="000000"/>
                </a:solidFill>
                <a:latin typeface="Roboto"/>
                <a:ea typeface="Roboto"/>
                <a:cs typeface="Roboto"/>
                <a:sym typeface="Roboto"/>
              </a:rPr>
              <a:t>GLOBALGAP</a:t>
            </a:r>
          </a:p>
          <a:p>
            <a:r>
              <a:rPr lang="en-US" sz="1112" dirty="0">
                <a:solidFill>
                  <a:srgbClr val="000000"/>
                </a:solidFill>
                <a:latin typeface="Roboto"/>
                <a:ea typeface="Roboto"/>
                <a:cs typeface="Roboto"/>
                <a:sym typeface="Roboto"/>
              </a:rPr>
              <a:t>.Tesco Nurture</a:t>
            </a:r>
          </a:p>
          <a:p>
            <a:r>
              <a:rPr lang="en-US" sz="1112" dirty="0">
                <a:solidFill>
                  <a:srgbClr val="000000"/>
                </a:solidFill>
                <a:latin typeface="Roboto"/>
                <a:ea typeface="Roboto"/>
                <a:cs typeface="Roboto"/>
                <a:sym typeface="Roboto"/>
              </a:rPr>
              <a:t>.</a:t>
            </a:r>
            <a:r>
              <a:rPr lang="en-US" sz="1112" dirty="0" err="1">
                <a:solidFill>
                  <a:srgbClr val="000000"/>
                </a:solidFill>
                <a:latin typeface="Roboto"/>
                <a:ea typeface="Roboto"/>
                <a:cs typeface="Roboto"/>
                <a:sym typeface="Roboto"/>
              </a:rPr>
              <a:t>Iram</a:t>
            </a:r>
            <a:r>
              <a:rPr lang="en-US" sz="1112" dirty="0">
                <a:solidFill>
                  <a:srgbClr val="000000"/>
                </a:solidFill>
                <a:latin typeface="Roboto"/>
                <a:ea typeface="Roboto"/>
                <a:cs typeface="Roboto"/>
                <a:sym typeface="Roboto"/>
              </a:rPr>
              <a:t> 14110</a:t>
            </a:r>
          </a:p>
        </p:txBody>
      </p:sp>
      <p:sp>
        <p:nvSpPr>
          <p:cNvPr id="176" name="Shape 176"/>
          <p:cNvSpPr/>
          <p:nvPr/>
        </p:nvSpPr>
        <p:spPr>
          <a:xfrm>
            <a:off x="1162571" y="2687841"/>
            <a:ext cx="3311316" cy="1319344"/>
          </a:xfrm>
          <a:prstGeom prst="ellipse">
            <a:avLst/>
          </a:prstGeom>
          <a:solidFill>
            <a:srgbClr val="0B5394"/>
          </a:solidFill>
          <a:ln>
            <a:noFill/>
          </a:ln>
        </p:spPr>
        <p:txBody>
          <a:bodyPr lIns="71059" tIns="35530" rIns="71059" bIns="35530" anchor="ctr" anchorCtr="0">
            <a:noAutofit/>
          </a:bodyPr>
          <a:lstStyle/>
          <a:p>
            <a:endParaRPr sz="1197">
              <a:solidFill>
                <a:srgbClr val="000000"/>
              </a:solidFill>
              <a:latin typeface="Arial"/>
              <a:ea typeface="Arial"/>
              <a:cs typeface="Arial"/>
              <a:sym typeface="Arial"/>
            </a:endParaRPr>
          </a:p>
        </p:txBody>
      </p:sp>
      <p:sp>
        <p:nvSpPr>
          <p:cNvPr id="177" name="Shape 177"/>
          <p:cNvSpPr txBox="1"/>
          <p:nvPr/>
        </p:nvSpPr>
        <p:spPr>
          <a:xfrm>
            <a:off x="274297" y="4470093"/>
            <a:ext cx="2205150" cy="1319344"/>
          </a:xfrm>
          <a:prstGeom prst="rect">
            <a:avLst/>
          </a:prstGeom>
          <a:noFill/>
          <a:ln>
            <a:noFill/>
          </a:ln>
        </p:spPr>
        <p:txBody>
          <a:bodyPr lIns="71059" tIns="35530" rIns="71059" bIns="35530" anchor="ctr" anchorCtr="0">
            <a:noAutofit/>
          </a:bodyPr>
          <a:lstStyle/>
          <a:p>
            <a:r>
              <a:rPr lang="en-US" sz="1112">
                <a:solidFill>
                  <a:schemeClr val="dk1"/>
                </a:solidFill>
                <a:latin typeface="Roboto"/>
                <a:ea typeface="Roboto"/>
                <a:cs typeface="Roboto"/>
                <a:sym typeface="Roboto"/>
              </a:rPr>
              <a:t>· </a:t>
            </a:r>
            <a:r>
              <a:rPr lang="en-US" sz="1112">
                <a:solidFill>
                  <a:srgbClr val="000000"/>
                </a:solidFill>
                <a:latin typeface="Roboto"/>
                <a:ea typeface="Roboto"/>
                <a:cs typeface="Roboto"/>
                <a:sym typeface="Roboto"/>
              </a:rPr>
              <a:t>BUENAS PRÁCTICAS DE MANUFACTURA</a:t>
            </a:r>
          </a:p>
          <a:p>
            <a:r>
              <a:rPr lang="en-US" sz="1112">
                <a:solidFill>
                  <a:schemeClr val="dk1"/>
                </a:solidFill>
                <a:latin typeface="Roboto"/>
                <a:ea typeface="Roboto"/>
                <a:cs typeface="Roboto"/>
                <a:sym typeface="Roboto"/>
              </a:rPr>
              <a:t>· </a:t>
            </a:r>
            <a:r>
              <a:rPr lang="en-US" sz="1112">
                <a:solidFill>
                  <a:srgbClr val="000000"/>
                </a:solidFill>
                <a:latin typeface="Roboto"/>
                <a:ea typeface="Roboto"/>
                <a:cs typeface="Roboto"/>
                <a:sym typeface="Roboto"/>
              </a:rPr>
              <a:t>Reglamento Técnico Mercosur N°80/96</a:t>
            </a:r>
          </a:p>
          <a:p>
            <a:r>
              <a:rPr lang="en-US" sz="1112">
                <a:solidFill>
                  <a:schemeClr val="dk1"/>
                </a:solidFill>
                <a:latin typeface="Roboto"/>
                <a:ea typeface="Roboto"/>
                <a:cs typeface="Roboto"/>
                <a:sym typeface="Roboto"/>
              </a:rPr>
              <a:t>· </a:t>
            </a:r>
            <a:r>
              <a:rPr lang="en-US" sz="1112">
                <a:solidFill>
                  <a:srgbClr val="000000"/>
                </a:solidFill>
                <a:latin typeface="Roboto"/>
                <a:ea typeface="Roboto"/>
                <a:cs typeface="Roboto"/>
                <a:sym typeface="Roboto"/>
              </a:rPr>
              <a:t>Norma IRAM 14102:2001 </a:t>
            </a:r>
          </a:p>
          <a:p>
            <a:r>
              <a:rPr lang="en-US" sz="1112">
                <a:solidFill>
                  <a:schemeClr val="dk1"/>
                </a:solidFill>
                <a:latin typeface="Roboto"/>
                <a:ea typeface="Roboto"/>
                <a:cs typeface="Roboto"/>
                <a:sym typeface="Roboto"/>
              </a:rPr>
              <a:t>· </a:t>
            </a:r>
            <a:r>
              <a:rPr lang="en-US" sz="1112">
                <a:solidFill>
                  <a:srgbClr val="000000"/>
                </a:solidFill>
                <a:latin typeface="Roboto"/>
                <a:ea typeface="Roboto"/>
                <a:cs typeface="Roboto"/>
                <a:sym typeface="Roboto"/>
              </a:rPr>
              <a:t>Norma IRAM NM324</a:t>
            </a:r>
          </a:p>
        </p:txBody>
      </p:sp>
      <p:sp>
        <p:nvSpPr>
          <p:cNvPr id="178" name="Shape 178"/>
          <p:cNvSpPr txBox="1"/>
          <p:nvPr/>
        </p:nvSpPr>
        <p:spPr>
          <a:xfrm>
            <a:off x="2411760" y="4832231"/>
            <a:ext cx="2736303" cy="1189058"/>
          </a:xfrm>
          <a:prstGeom prst="rect">
            <a:avLst/>
          </a:prstGeom>
          <a:noFill/>
          <a:ln>
            <a:noFill/>
          </a:ln>
        </p:spPr>
        <p:txBody>
          <a:bodyPr lIns="62295" tIns="31147" rIns="62295" bIns="31147" anchor="ctr" anchorCtr="0">
            <a:noAutofit/>
          </a:bodyPr>
          <a:lstStyle/>
          <a:p>
            <a:r>
              <a:rPr lang="en-US" sz="1112" dirty="0">
                <a:solidFill>
                  <a:schemeClr val="dk1"/>
                </a:solidFill>
                <a:latin typeface="Roboto"/>
                <a:ea typeface="Roboto"/>
                <a:cs typeface="Roboto"/>
                <a:sym typeface="Roboto"/>
              </a:rPr>
              <a:t>· </a:t>
            </a:r>
            <a:r>
              <a:rPr lang="en-US" sz="1112" dirty="0">
                <a:solidFill>
                  <a:srgbClr val="000000"/>
                </a:solidFill>
                <a:latin typeface="Roboto"/>
                <a:ea typeface="Roboto"/>
                <a:cs typeface="Roboto"/>
                <a:sym typeface="Roboto"/>
              </a:rPr>
              <a:t>ANÁLISIS DE PELIGROS Y DE PUNTOS CRÍTICOS DE CONTROL . .Codex </a:t>
            </a:r>
            <a:r>
              <a:rPr lang="en-US" sz="1112" dirty="0" err="1">
                <a:solidFill>
                  <a:srgbClr val="000000"/>
                </a:solidFill>
                <a:latin typeface="Roboto"/>
                <a:ea typeface="Roboto"/>
                <a:cs typeface="Roboto"/>
                <a:sym typeface="Roboto"/>
              </a:rPr>
              <a:t>Alimentarius</a:t>
            </a:r>
            <a:endParaRPr lang="en-US" sz="1112" dirty="0">
              <a:solidFill>
                <a:srgbClr val="000000"/>
              </a:solidFill>
              <a:latin typeface="Roboto"/>
              <a:ea typeface="Roboto"/>
              <a:cs typeface="Roboto"/>
              <a:sym typeface="Roboto"/>
            </a:endParaRPr>
          </a:p>
          <a:p>
            <a:r>
              <a:rPr lang="en-US" sz="1112" dirty="0">
                <a:solidFill>
                  <a:schemeClr val="dk1"/>
                </a:solidFill>
                <a:latin typeface="Roboto"/>
                <a:ea typeface="Roboto"/>
                <a:cs typeface="Roboto"/>
                <a:sym typeface="Roboto"/>
              </a:rPr>
              <a:t>· </a:t>
            </a:r>
            <a:r>
              <a:rPr lang="en-US" sz="1112" dirty="0">
                <a:solidFill>
                  <a:srgbClr val="000000"/>
                </a:solidFill>
                <a:latin typeface="Roboto"/>
                <a:ea typeface="Roboto"/>
                <a:cs typeface="Roboto"/>
                <a:sym typeface="Roboto"/>
              </a:rPr>
              <a:t>Norma IRAM 14104:2001</a:t>
            </a:r>
          </a:p>
          <a:p>
            <a:r>
              <a:rPr lang="en-US" sz="1112" dirty="0">
                <a:solidFill>
                  <a:schemeClr val="dk1"/>
                </a:solidFill>
                <a:latin typeface="Roboto"/>
                <a:ea typeface="Roboto"/>
                <a:cs typeface="Roboto"/>
                <a:sym typeface="Roboto"/>
              </a:rPr>
              <a:t>· </a:t>
            </a:r>
            <a:r>
              <a:rPr lang="en-US" sz="1112" dirty="0">
                <a:solidFill>
                  <a:srgbClr val="000000"/>
                </a:solidFill>
                <a:latin typeface="Roboto"/>
                <a:ea typeface="Roboto"/>
                <a:cs typeface="Roboto"/>
                <a:sym typeface="Roboto"/>
              </a:rPr>
              <a:t>Norma IRAM NM323</a:t>
            </a:r>
          </a:p>
          <a:p>
            <a:endParaRPr sz="1026" b="1" dirty="0">
              <a:solidFill>
                <a:srgbClr val="000000"/>
              </a:solidFill>
              <a:latin typeface="Arial"/>
              <a:ea typeface="Arial"/>
              <a:cs typeface="Arial"/>
              <a:sym typeface="Arial"/>
            </a:endParaRPr>
          </a:p>
        </p:txBody>
      </p:sp>
      <p:sp>
        <p:nvSpPr>
          <p:cNvPr id="179" name="Shape 179"/>
          <p:cNvSpPr txBox="1"/>
          <p:nvPr/>
        </p:nvSpPr>
        <p:spPr>
          <a:xfrm>
            <a:off x="3286006" y="1566149"/>
            <a:ext cx="2571990" cy="633378"/>
          </a:xfrm>
          <a:prstGeom prst="rect">
            <a:avLst/>
          </a:prstGeom>
          <a:noFill/>
          <a:ln>
            <a:noFill/>
          </a:ln>
        </p:spPr>
        <p:txBody>
          <a:bodyPr lIns="71059" tIns="35530" rIns="71059" bIns="35530" anchor="ctr" anchorCtr="0">
            <a:noAutofit/>
          </a:bodyPr>
          <a:lstStyle/>
          <a:p>
            <a:r>
              <a:rPr lang="en-US" sz="1112" b="1" dirty="0">
                <a:solidFill>
                  <a:schemeClr val="dk1"/>
                </a:solidFill>
                <a:latin typeface="Roboto"/>
                <a:ea typeface="Roboto"/>
                <a:cs typeface="Roboto"/>
                <a:sym typeface="Roboto"/>
              </a:rPr>
              <a:t>· </a:t>
            </a:r>
            <a:r>
              <a:rPr lang="en-US" sz="1112" dirty="0">
                <a:solidFill>
                  <a:srgbClr val="000000"/>
                </a:solidFill>
                <a:latin typeface="Roboto"/>
                <a:ea typeface="Roboto"/>
                <a:cs typeface="Roboto"/>
                <a:sym typeface="Roboto"/>
              </a:rPr>
              <a:t>PROCEDIMIENTOS OPERATIVOS ESTANDARIZADOS DE SANEAMIENTO</a:t>
            </a:r>
          </a:p>
          <a:p>
            <a:r>
              <a:rPr lang="en-US" sz="1112" b="1" dirty="0">
                <a:solidFill>
                  <a:schemeClr val="dk1"/>
                </a:solidFill>
                <a:latin typeface="Roboto"/>
                <a:ea typeface="Roboto"/>
                <a:cs typeface="Roboto"/>
                <a:sym typeface="Roboto"/>
              </a:rPr>
              <a:t>· </a:t>
            </a:r>
            <a:r>
              <a:rPr lang="en-US" sz="1112" dirty="0" err="1">
                <a:solidFill>
                  <a:srgbClr val="000000"/>
                </a:solidFill>
                <a:latin typeface="Roboto"/>
                <a:ea typeface="Roboto"/>
                <a:cs typeface="Roboto"/>
                <a:sym typeface="Roboto"/>
              </a:rPr>
              <a:t>Resolución</a:t>
            </a:r>
            <a:r>
              <a:rPr lang="en-US" sz="1112" dirty="0">
                <a:solidFill>
                  <a:srgbClr val="000000"/>
                </a:solidFill>
                <a:latin typeface="Roboto"/>
                <a:ea typeface="Roboto"/>
                <a:cs typeface="Roboto"/>
                <a:sym typeface="Roboto"/>
              </a:rPr>
              <a:t> N° 233-98 SENASA</a:t>
            </a:r>
          </a:p>
        </p:txBody>
      </p:sp>
      <p:sp>
        <p:nvSpPr>
          <p:cNvPr id="180" name="Shape 180"/>
          <p:cNvSpPr/>
          <p:nvPr/>
        </p:nvSpPr>
        <p:spPr>
          <a:xfrm>
            <a:off x="1153977" y="2834431"/>
            <a:ext cx="2205150" cy="1062299"/>
          </a:xfrm>
          <a:prstGeom prst="ellipse">
            <a:avLst/>
          </a:prstGeom>
          <a:solidFill>
            <a:schemeClr val="accent1"/>
          </a:solidFill>
          <a:ln>
            <a:noFill/>
          </a:ln>
        </p:spPr>
        <p:txBody>
          <a:bodyPr lIns="71059" tIns="35530" rIns="71059" bIns="35530" anchor="ctr" anchorCtr="0">
            <a:noAutofit/>
          </a:bodyPr>
          <a:lstStyle/>
          <a:p>
            <a:pPr algn="ctr">
              <a:buClr>
                <a:srgbClr val="000000"/>
              </a:buClr>
            </a:pPr>
            <a:endParaRPr sz="1539" b="1">
              <a:solidFill>
                <a:srgbClr val="FFFFCC"/>
              </a:solidFill>
              <a:latin typeface="Arial"/>
              <a:ea typeface="Arial"/>
              <a:cs typeface="Arial"/>
              <a:sym typeface="Arial"/>
            </a:endParaRPr>
          </a:p>
          <a:p>
            <a:pPr algn="ctr">
              <a:buClr>
                <a:srgbClr val="000000"/>
              </a:buClr>
            </a:pPr>
            <a:endParaRPr sz="1539" b="1">
              <a:solidFill>
                <a:srgbClr val="FFFFCC"/>
              </a:solidFill>
              <a:latin typeface="Arial"/>
              <a:ea typeface="Arial"/>
              <a:cs typeface="Arial"/>
              <a:sym typeface="Arial"/>
            </a:endParaRPr>
          </a:p>
          <a:p>
            <a:pPr algn="ctr">
              <a:buClr>
                <a:srgbClr val="FFFFCC"/>
              </a:buClr>
              <a:buSzPct val="25000"/>
            </a:pPr>
            <a:r>
              <a:rPr lang="en-US" sz="1368" b="1">
                <a:solidFill>
                  <a:srgbClr val="FFFFFF"/>
                </a:solidFill>
                <a:latin typeface="Roboto"/>
                <a:ea typeface="Roboto"/>
                <a:cs typeface="Roboto"/>
                <a:sym typeface="Roboto"/>
              </a:rPr>
              <a:t>BPM</a:t>
            </a:r>
          </a:p>
        </p:txBody>
      </p:sp>
      <p:sp>
        <p:nvSpPr>
          <p:cNvPr id="181" name="Shape 181"/>
          <p:cNvSpPr/>
          <p:nvPr/>
        </p:nvSpPr>
        <p:spPr>
          <a:xfrm>
            <a:off x="1804665" y="2834431"/>
            <a:ext cx="1861139" cy="521786"/>
          </a:xfrm>
          <a:prstGeom prst="ellipse">
            <a:avLst/>
          </a:prstGeom>
          <a:solidFill>
            <a:srgbClr val="6AA84F"/>
          </a:solidFill>
          <a:ln>
            <a:noFill/>
          </a:ln>
        </p:spPr>
        <p:txBody>
          <a:bodyPr lIns="71059" tIns="35530" rIns="71059" bIns="35530" anchor="ctr" anchorCtr="0">
            <a:noAutofit/>
          </a:bodyPr>
          <a:lstStyle/>
          <a:p>
            <a:pPr algn="ctr">
              <a:buClr>
                <a:srgbClr val="FFFFCC"/>
              </a:buClr>
              <a:buSzPct val="25000"/>
            </a:pPr>
            <a:r>
              <a:rPr lang="en-US" sz="1368" b="1">
                <a:solidFill>
                  <a:srgbClr val="FFFFFF"/>
                </a:solidFill>
                <a:latin typeface="Roboto"/>
                <a:ea typeface="Roboto"/>
                <a:cs typeface="Roboto"/>
                <a:sym typeface="Roboto"/>
              </a:rPr>
              <a:t>POES</a:t>
            </a:r>
          </a:p>
        </p:txBody>
      </p:sp>
      <p:sp>
        <p:nvSpPr>
          <p:cNvPr id="182" name="Shape 182"/>
          <p:cNvSpPr txBox="1"/>
          <p:nvPr/>
        </p:nvSpPr>
        <p:spPr>
          <a:xfrm>
            <a:off x="7278113" y="3230679"/>
            <a:ext cx="1176713" cy="282442"/>
          </a:xfrm>
          <a:prstGeom prst="rect">
            <a:avLst/>
          </a:prstGeom>
          <a:noFill/>
          <a:ln>
            <a:noFill/>
          </a:ln>
        </p:spPr>
        <p:txBody>
          <a:bodyPr lIns="71059" tIns="35530" rIns="71059" bIns="35530" anchor="t" anchorCtr="0">
            <a:noAutofit/>
          </a:bodyPr>
          <a:lstStyle/>
          <a:p>
            <a:pPr algn="ctr">
              <a:buClr>
                <a:srgbClr val="17375E"/>
              </a:buClr>
              <a:buSzPct val="25000"/>
            </a:pPr>
            <a:r>
              <a:rPr lang="en-US" sz="1368" b="1" dirty="0">
                <a:solidFill>
                  <a:srgbClr val="FFFFFF"/>
                </a:solidFill>
                <a:latin typeface="Roboto"/>
                <a:ea typeface="Roboto"/>
                <a:cs typeface="Roboto"/>
                <a:sym typeface="Roboto"/>
              </a:rPr>
              <a:t>FSSC 22000</a:t>
            </a:r>
          </a:p>
        </p:txBody>
      </p:sp>
      <p:cxnSp>
        <p:nvCxnSpPr>
          <p:cNvPr id="183" name="Shape 183"/>
          <p:cNvCxnSpPr/>
          <p:nvPr/>
        </p:nvCxnSpPr>
        <p:spPr>
          <a:xfrm rot="10800000" flipH="1">
            <a:off x="1217929" y="3691838"/>
            <a:ext cx="764466" cy="804485"/>
          </a:xfrm>
          <a:prstGeom prst="straightConnector1">
            <a:avLst/>
          </a:prstGeom>
          <a:noFill/>
          <a:ln w="38100" cap="flat" cmpd="sng">
            <a:solidFill>
              <a:srgbClr val="FF0000"/>
            </a:solidFill>
            <a:prstDash val="solid"/>
            <a:miter/>
            <a:headEnd type="none" w="med" len="med"/>
            <a:tailEnd type="triangle" w="lg" len="lg"/>
          </a:ln>
        </p:spPr>
      </p:cxnSp>
      <p:cxnSp>
        <p:nvCxnSpPr>
          <p:cNvPr id="184" name="Shape 184"/>
          <p:cNvCxnSpPr/>
          <p:nvPr/>
        </p:nvCxnSpPr>
        <p:spPr>
          <a:xfrm flipH="1">
            <a:off x="2912155" y="2248069"/>
            <a:ext cx="1041007" cy="716238"/>
          </a:xfrm>
          <a:prstGeom prst="straightConnector1">
            <a:avLst/>
          </a:prstGeom>
          <a:noFill/>
          <a:ln w="38100" cap="flat" cmpd="sng">
            <a:solidFill>
              <a:srgbClr val="FF0000"/>
            </a:solidFill>
            <a:prstDash val="solid"/>
            <a:miter/>
            <a:headEnd type="none" w="med" len="med"/>
            <a:tailEnd type="triangle" w="lg" len="lg"/>
          </a:ln>
        </p:spPr>
      </p:cxnSp>
      <p:sp>
        <p:nvSpPr>
          <p:cNvPr id="185" name="Shape 185"/>
          <p:cNvSpPr txBox="1"/>
          <p:nvPr/>
        </p:nvSpPr>
        <p:spPr>
          <a:xfrm>
            <a:off x="6285356" y="1524719"/>
            <a:ext cx="2454755" cy="716238"/>
          </a:xfrm>
          <a:prstGeom prst="rect">
            <a:avLst/>
          </a:prstGeom>
          <a:noFill/>
          <a:ln>
            <a:noFill/>
          </a:ln>
        </p:spPr>
        <p:txBody>
          <a:bodyPr lIns="71059" tIns="35530" rIns="71059" bIns="35530" anchor="ctr" anchorCtr="0">
            <a:noAutofit/>
          </a:bodyPr>
          <a:lstStyle/>
          <a:p>
            <a:r>
              <a:rPr lang="en-US" sz="1112" dirty="0">
                <a:solidFill>
                  <a:schemeClr val="dk1"/>
                </a:solidFill>
                <a:latin typeface="Roboto"/>
                <a:ea typeface="Roboto"/>
                <a:cs typeface="Roboto"/>
                <a:sym typeface="Roboto"/>
              </a:rPr>
              <a:t>· </a:t>
            </a:r>
            <a:r>
              <a:rPr lang="en-US" sz="1112" dirty="0">
                <a:solidFill>
                  <a:srgbClr val="000000"/>
                </a:solidFill>
                <a:latin typeface="Roboto"/>
                <a:ea typeface="Roboto"/>
                <a:cs typeface="Roboto"/>
                <a:sym typeface="Roboto"/>
              </a:rPr>
              <a:t>PROGRAMA DE PRERREQUISITOS</a:t>
            </a:r>
          </a:p>
          <a:p>
            <a:r>
              <a:rPr lang="en-US" sz="1112" dirty="0">
                <a:solidFill>
                  <a:schemeClr val="dk1"/>
                </a:solidFill>
                <a:latin typeface="Roboto"/>
                <a:ea typeface="Roboto"/>
                <a:cs typeface="Roboto"/>
                <a:sym typeface="Roboto"/>
              </a:rPr>
              <a:t>· </a:t>
            </a:r>
            <a:r>
              <a:rPr lang="en-US" sz="1112" dirty="0">
                <a:solidFill>
                  <a:srgbClr val="000000"/>
                </a:solidFill>
                <a:latin typeface="Roboto"/>
                <a:ea typeface="Roboto"/>
                <a:cs typeface="Roboto"/>
                <a:sym typeface="Roboto"/>
              </a:rPr>
              <a:t>PAS 220 (Norma ISO / TS 22002-1) o PAS 223:2011</a:t>
            </a:r>
          </a:p>
        </p:txBody>
      </p:sp>
      <p:cxnSp>
        <p:nvCxnSpPr>
          <p:cNvPr id="186" name="Shape 186"/>
          <p:cNvCxnSpPr/>
          <p:nvPr/>
        </p:nvCxnSpPr>
        <p:spPr>
          <a:xfrm rot="10800000" flipH="1">
            <a:off x="7633560" y="3565614"/>
            <a:ext cx="261663" cy="1058964"/>
          </a:xfrm>
          <a:prstGeom prst="straightConnector1">
            <a:avLst/>
          </a:prstGeom>
          <a:noFill/>
          <a:ln w="38100" cap="flat" cmpd="sng">
            <a:solidFill>
              <a:srgbClr val="FF0000"/>
            </a:solidFill>
            <a:prstDash val="solid"/>
            <a:miter/>
            <a:headEnd type="none" w="med" len="med"/>
            <a:tailEnd type="triangle" w="lg" len="lg"/>
          </a:ln>
        </p:spPr>
      </p:cxnSp>
      <p:sp>
        <p:nvSpPr>
          <p:cNvPr id="187" name="Shape 187"/>
          <p:cNvSpPr txBox="1"/>
          <p:nvPr/>
        </p:nvSpPr>
        <p:spPr>
          <a:xfrm>
            <a:off x="6987485" y="4708785"/>
            <a:ext cx="1758014" cy="1240495"/>
          </a:xfrm>
          <a:prstGeom prst="rect">
            <a:avLst/>
          </a:prstGeom>
          <a:noFill/>
          <a:ln>
            <a:noFill/>
          </a:ln>
        </p:spPr>
        <p:txBody>
          <a:bodyPr lIns="71059" tIns="35530" rIns="71059" bIns="35530" anchor="ctr" anchorCtr="0">
            <a:noAutofit/>
          </a:bodyPr>
          <a:lstStyle/>
          <a:p>
            <a:r>
              <a:rPr lang="en-US" sz="1112" dirty="0">
                <a:solidFill>
                  <a:schemeClr val="dk1"/>
                </a:solidFill>
                <a:latin typeface="Roboto"/>
                <a:ea typeface="Roboto"/>
                <a:cs typeface="Roboto"/>
                <a:sym typeface="Roboto"/>
              </a:rPr>
              <a:t>· </a:t>
            </a:r>
            <a:r>
              <a:rPr lang="en-US" sz="1112" dirty="0">
                <a:solidFill>
                  <a:srgbClr val="000000"/>
                </a:solidFill>
                <a:latin typeface="Roboto"/>
                <a:ea typeface="Roboto"/>
                <a:cs typeface="Roboto"/>
                <a:sym typeface="Roboto"/>
              </a:rPr>
              <a:t>FOOD SAFETY SYSTEM CERTIFICATION</a:t>
            </a:r>
          </a:p>
          <a:p>
            <a:r>
              <a:rPr lang="en-US" sz="1112" dirty="0">
                <a:solidFill>
                  <a:schemeClr val="dk1"/>
                </a:solidFill>
                <a:latin typeface="Roboto"/>
                <a:ea typeface="Roboto"/>
                <a:cs typeface="Roboto"/>
                <a:sym typeface="Roboto"/>
              </a:rPr>
              <a:t>· </a:t>
            </a:r>
            <a:r>
              <a:rPr lang="en-US" sz="1112" dirty="0" err="1">
                <a:solidFill>
                  <a:srgbClr val="000000"/>
                </a:solidFill>
                <a:latin typeface="Roboto"/>
                <a:ea typeface="Roboto"/>
                <a:cs typeface="Roboto"/>
                <a:sym typeface="Roboto"/>
              </a:rPr>
              <a:t>Otros</a:t>
            </a:r>
            <a:r>
              <a:rPr lang="en-US" sz="1112" dirty="0">
                <a:solidFill>
                  <a:srgbClr val="000000"/>
                </a:solidFill>
                <a:latin typeface="Roboto"/>
                <a:ea typeface="Roboto"/>
                <a:cs typeface="Roboto"/>
                <a:sym typeface="Roboto"/>
              </a:rPr>
              <a:t> </a:t>
            </a:r>
            <a:r>
              <a:rPr lang="en-US" sz="1112" dirty="0" err="1">
                <a:solidFill>
                  <a:srgbClr val="000000"/>
                </a:solidFill>
                <a:latin typeface="Roboto"/>
                <a:ea typeface="Roboto"/>
                <a:cs typeface="Roboto"/>
                <a:sym typeface="Roboto"/>
              </a:rPr>
              <a:t>esquemas</a:t>
            </a:r>
            <a:r>
              <a:rPr lang="en-US" sz="1112" dirty="0">
                <a:solidFill>
                  <a:srgbClr val="000000"/>
                </a:solidFill>
                <a:latin typeface="Roboto"/>
                <a:ea typeface="Roboto"/>
                <a:cs typeface="Roboto"/>
                <a:sym typeface="Roboto"/>
              </a:rPr>
              <a:t> </a:t>
            </a:r>
            <a:r>
              <a:rPr lang="en-US" sz="1112" dirty="0" err="1">
                <a:solidFill>
                  <a:srgbClr val="000000"/>
                </a:solidFill>
                <a:latin typeface="Roboto"/>
                <a:ea typeface="Roboto"/>
                <a:cs typeface="Roboto"/>
                <a:sym typeface="Roboto"/>
              </a:rPr>
              <a:t>reconocidos</a:t>
            </a:r>
            <a:r>
              <a:rPr lang="en-US" sz="1112" dirty="0">
                <a:solidFill>
                  <a:srgbClr val="000000"/>
                </a:solidFill>
                <a:latin typeface="Roboto"/>
                <a:ea typeface="Roboto"/>
                <a:cs typeface="Roboto"/>
                <a:sym typeface="Roboto"/>
              </a:rPr>
              <a:t> </a:t>
            </a:r>
            <a:r>
              <a:rPr lang="en-US" sz="1112" dirty="0" err="1">
                <a:solidFill>
                  <a:srgbClr val="000000"/>
                </a:solidFill>
                <a:latin typeface="Roboto"/>
                <a:ea typeface="Roboto"/>
                <a:cs typeface="Roboto"/>
                <a:sym typeface="Roboto"/>
              </a:rPr>
              <a:t>por</a:t>
            </a:r>
            <a:r>
              <a:rPr lang="en-US" sz="1112" dirty="0">
                <a:solidFill>
                  <a:srgbClr val="000000"/>
                </a:solidFill>
                <a:latin typeface="Roboto"/>
                <a:ea typeface="Roboto"/>
                <a:cs typeface="Roboto"/>
                <a:sym typeface="Roboto"/>
              </a:rPr>
              <a:t> </a:t>
            </a:r>
            <a:r>
              <a:rPr lang="en-US" sz="1200" b="1" dirty="0">
                <a:solidFill>
                  <a:srgbClr val="000000"/>
                </a:solidFill>
                <a:latin typeface="Roboto"/>
                <a:ea typeface="Roboto"/>
                <a:cs typeface="Roboto"/>
                <a:sym typeface="Roboto"/>
              </a:rPr>
              <a:t>GFSI (</a:t>
            </a:r>
            <a:r>
              <a:rPr lang="en-US" sz="1200" b="1" dirty="0" err="1">
                <a:solidFill>
                  <a:srgbClr val="000000"/>
                </a:solidFill>
                <a:latin typeface="Roboto"/>
                <a:ea typeface="Roboto"/>
                <a:cs typeface="Roboto"/>
                <a:sym typeface="Roboto"/>
              </a:rPr>
              <a:t>ej</a:t>
            </a:r>
            <a:r>
              <a:rPr lang="en-US" sz="1200" b="1" dirty="0">
                <a:solidFill>
                  <a:srgbClr val="000000"/>
                </a:solidFill>
                <a:latin typeface="Roboto"/>
                <a:ea typeface="Roboto"/>
                <a:cs typeface="Roboto"/>
                <a:sym typeface="Roboto"/>
              </a:rPr>
              <a:t> BRC, SQF, IFS, Primus GFS)</a:t>
            </a:r>
            <a:endParaRPr lang="en-US" sz="1112" b="1" dirty="0">
              <a:solidFill>
                <a:srgbClr val="000000"/>
              </a:solidFill>
              <a:latin typeface="Roboto"/>
              <a:ea typeface="Roboto"/>
              <a:cs typeface="Roboto"/>
              <a:sym typeface="Roboto"/>
            </a:endParaRPr>
          </a:p>
        </p:txBody>
      </p:sp>
      <p:sp>
        <p:nvSpPr>
          <p:cNvPr id="188" name="Shape 188"/>
          <p:cNvSpPr/>
          <p:nvPr/>
        </p:nvSpPr>
        <p:spPr>
          <a:xfrm>
            <a:off x="632199" y="2981021"/>
            <a:ext cx="1368855" cy="567962"/>
          </a:xfrm>
          <a:prstGeom prst="ellipse">
            <a:avLst/>
          </a:prstGeom>
          <a:solidFill>
            <a:srgbClr val="999999"/>
          </a:solidFill>
          <a:ln>
            <a:noFill/>
          </a:ln>
        </p:spPr>
        <p:txBody>
          <a:bodyPr lIns="71059" tIns="35530" rIns="71059" bIns="35530" anchor="ctr" anchorCtr="0">
            <a:noAutofit/>
          </a:bodyPr>
          <a:lstStyle/>
          <a:p>
            <a:pPr algn="ctr">
              <a:buClr>
                <a:srgbClr val="FFFFCC"/>
              </a:buClr>
              <a:buSzPct val="25000"/>
            </a:pPr>
            <a:r>
              <a:rPr lang="en-US" sz="1368" b="1">
                <a:solidFill>
                  <a:srgbClr val="FFFFFF"/>
                </a:solidFill>
                <a:latin typeface="Roboto"/>
                <a:ea typeface="Roboto"/>
                <a:cs typeface="Roboto"/>
                <a:sym typeface="Roboto"/>
              </a:rPr>
              <a:t>BPA</a:t>
            </a:r>
          </a:p>
        </p:txBody>
      </p:sp>
      <p:cxnSp>
        <p:nvCxnSpPr>
          <p:cNvPr id="189" name="Shape 189"/>
          <p:cNvCxnSpPr/>
          <p:nvPr/>
        </p:nvCxnSpPr>
        <p:spPr>
          <a:xfrm flipH="1">
            <a:off x="1283024" y="2344767"/>
            <a:ext cx="53102" cy="716751"/>
          </a:xfrm>
          <a:prstGeom prst="straightConnector1">
            <a:avLst/>
          </a:prstGeom>
          <a:noFill/>
          <a:ln w="38100" cap="flat" cmpd="sng">
            <a:solidFill>
              <a:srgbClr val="FF0000"/>
            </a:solidFill>
            <a:prstDash val="solid"/>
            <a:miter/>
            <a:headEnd type="none" w="med" len="med"/>
            <a:tailEnd type="triangle" w="lg" len="lg"/>
          </a:ln>
        </p:spPr>
      </p:cxnSp>
      <p:cxnSp>
        <p:nvCxnSpPr>
          <p:cNvPr id="190" name="Shape 190"/>
          <p:cNvCxnSpPr/>
          <p:nvPr/>
        </p:nvCxnSpPr>
        <p:spPr>
          <a:xfrm flipH="1">
            <a:off x="4194663" y="2213337"/>
            <a:ext cx="2299810" cy="963791"/>
          </a:xfrm>
          <a:prstGeom prst="straightConnector1">
            <a:avLst/>
          </a:prstGeom>
          <a:noFill/>
          <a:ln w="38100" cap="flat" cmpd="sng">
            <a:solidFill>
              <a:srgbClr val="FF0000"/>
            </a:solidFill>
            <a:prstDash val="solid"/>
            <a:miter/>
            <a:headEnd type="none" w="med" len="med"/>
            <a:tailEnd type="triangle" w="lg" len="lg"/>
          </a:ln>
        </p:spPr>
      </p:cxnSp>
      <p:sp>
        <p:nvSpPr>
          <p:cNvPr id="191" name="Shape 191"/>
          <p:cNvSpPr txBox="1"/>
          <p:nvPr/>
        </p:nvSpPr>
        <p:spPr>
          <a:xfrm>
            <a:off x="4653513" y="3230679"/>
            <a:ext cx="974821" cy="282442"/>
          </a:xfrm>
          <a:prstGeom prst="rect">
            <a:avLst/>
          </a:prstGeom>
          <a:noFill/>
          <a:ln>
            <a:noFill/>
          </a:ln>
        </p:spPr>
        <p:txBody>
          <a:bodyPr lIns="71059" tIns="35530" rIns="71059" bIns="35530" anchor="ctr" anchorCtr="0">
            <a:noAutofit/>
          </a:bodyPr>
          <a:lstStyle/>
          <a:p>
            <a:pPr algn="ctr">
              <a:buClr>
                <a:srgbClr val="FFFFCC"/>
              </a:buClr>
              <a:buSzPct val="25000"/>
            </a:pPr>
            <a:r>
              <a:rPr lang="en-US" sz="1368" b="1">
                <a:solidFill>
                  <a:srgbClr val="FFFFFF"/>
                </a:solidFill>
                <a:latin typeface="Roboto"/>
                <a:ea typeface="Roboto"/>
                <a:cs typeface="Roboto"/>
                <a:sym typeface="Roboto"/>
              </a:rPr>
              <a:t>HACCP</a:t>
            </a:r>
          </a:p>
        </p:txBody>
      </p:sp>
      <p:sp>
        <p:nvSpPr>
          <p:cNvPr id="192" name="Shape 192"/>
          <p:cNvSpPr txBox="1"/>
          <p:nvPr/>
        </p:nvSpPr>
        <p:spPr>
          <a:xfrm>
            <a:off x="3511817" y="3230679"/>
            <a:ext cx="836038" cy="282442"/>
          </a:xfrm>
          <a:prstGeom prst="rect">
            <a:avLst/>
          </a:prstGeom>
          <a:noFill/>
          <a:ln>
            <a:noFill/>
          </a:ln>
        </p:spPr>
        <p:txBody>
          <a:bodyPr lIns="71059" tIns="35530" rIns="71059" bIns="35530" anchor="ctr" anchorCtr="0">
            <a:noAutofit/>
          </a:bodyPr>
          <a:lstStyle/>
          <a:p>
            <a:pPr algn="ctr">
              <a:buClr>
                <a:srgbClr val="FFFFCC"/>
              </a:buClr>
              <a:buSzPct val="25000"/>
            </a:pPr>
            <a:r>
              <a:rPr lang="en-US" sz="1368" b="1" dirty="0">
                <a:solidFill>
                  <a:srgbClr val="FFFFFF"/>
                </a:solidFill>
                <a:latin typeface="Roboto"/>
                <a:ea typeface="Roboto"/>
                <a:cs typeface="Roboto"/>
                <a:sym typeface="Roboto"/>
              </a:rPr>
              <a:t>PAS 220</a:t>
            </a:r>
          </a:p>
        </p:txBody>
      </p:sp>
      <p:cxnSp>
        <p:nvCxnSpPr>
          <p:cNvPr id="193" name="Shape 193"/>
          <p:cNvCxnSpPr>
            <a:endCxn id="191" idx="2"/>
          </p:cNvCxnSpPr>
          <p:nvPr/>
        </p:nvCxnSpPr>
        <p:spPr>
          <a:xfrm rot="10800000" flipH="1">
            <a:off x="3756420" y="3513121"/>
            <a:ext cx="1384504" cy="1142594"/>
          </a:xfrm>
          <a:prstGeom prst="straightConnector1">
            <a:avLst/>
          </a:prstGeom>
          <a:noFill/>
          <a:ln w="38100" cap="flat" cmpd="sng">
            <a:solidFill>
              <a:srgbClr val="FF0000"/>
            </a:solidFill>
            <a:prstDash val="solid"/>
            <a:miter/>
            <a:headEnd type="none" w="med" len="med"/>
            <a:tailEnd type="triangle" w="lg" len="lg"/>
          </a:ln>
        </p:spPr>
      </p:cxnSp>
    </p:spTree>
    <p:extLst>
      <p:ext uri="{BB962C8B-B14F-4D97-AF65-F5344CB8AC3E}">
        <p14:creationId xmlns:p14="http://schemas.microsoft.com/office/powerpoint/2010/main" val="2390169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br>
              <a:rPr lang="es-AR" dirty="0"/>
            </a:br>
            <a:endParaRPr lang="es-AR" dirty="0"/>
          </a:p>
        </p:txBody>
      </p:sp>
      <p:grpSp>
        <p:nvGrpSpPr>
          <p:cNvPr id="4" name="Grupo 3"/>
          <p:cNvGrpSpPr/>
          <p:nvPr/>
        </p:nvGrpSpPr>
        <p:grpSpPr>
          <a:xfrm>
            <a:off x="1835696" y="404664"/>
            <a:ext cx="5688632" cy="864096"/>
            <a:chOff x="1715" y="1209734"/>
            <a:chExt cx="1097693" cy="1612979"/>
          </a:xfrm>
        </p:grpSpPr>
        <p:sp>
          <p:nvSpPr>
            <p:cNvPr id="5" name="Rectángulo redondeado 4"/>
            <p:cNvSpPr/>
            <p:nvPr/>
          </p:nvSpPr>
          <p:spPr>
            <a:xfrm>
              <a:off x="1715" y="1209734"/>
              <a:ext cx="1097693" cy="161297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CuadroTexto 5"/>
            <p:cNvSpPr txBox="1"/>
            <p:nvPr/>
          </p:nvSpPr>
          <p:spPr>
            <a:xfrm>
              <a:off x="55300" y="1263320"/>
              <a:ext cx="990523" cy="15058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3200" dirty="0"/>
                <a:t>Almacenamiento</a:t>
              </a:r>
              <a:r>
                <a:rPr lang="es-ES" sz="3200" kern="1200" dirty="0"/>
                <a:t> </a:t>
              </a:r>
            </a:p>
          </p:txBody>
        </p:sp>
      </p:grpSp>
      <p:sp>
        <p:nvSpPr>
          <p:cNvPr id="3" name="CuadroTexto 2"/>
          <p:cNvSpPr txBox="1"/>
          <p:nvPr/>
        </p:nvSpPr>
        <p:spPr>
          <a:xfrm>
            <a:off x="1763688" y="2204864"/>
            <a:ext cx="5832648" cy="1569660"/>
          </a:xfrm>
          <a:prstGeom prst="rect">
            <a:avLst/>
          </a:prstGeom>
          <a:noFill/>
        </p:spPr>
        <p:txBody>
          <a:bodyPr wrap="square" rtlCol="0">
            <a:spAutoFit/>
          </a:bodyPr>
          <a:lstStyle/>
          <a:p>
            <a:pPr marL="285750" indent="-285750" algn="ctr">
              <a:buFont typeface="Arial" panose="020B0604020202020204" pitchFamily="34" charset="0"/>
              <a:buChar char="•"/>
            </a:pPr>
            <a:r>
              <a:rPr lang="es-AR" sz="2400" b="1" dirty="0"/>
              <a:t>Control  de Temperatura</a:t>
            </a:r>
          </a:p>
          <a:p>
            <a:pPr marL="285750" indent="-285750" algn="ctr">
              <a:buFont typeface="Arial" panose="020B0604020202020204" pitchFamily="34" charset="0"/>
              <a:buChar char="•"/>
            </a:pPr>
            <a:r>
              <a:rPr lang="es-AR" sz="2400" b="1" dirty="0"/>
              <a:t>Control de Tiempo, adecuada rotación</a:t>
            </a:r>
          </a:p>
          <a:p>
            <a:pPr marL="285750" indent="-285750" algn="ctr">
              <a:buFont typeface="Arial" panose="020B0604020202020204" pitchFamily="34" charset="0"/>
              <a:buChar char="•"/>
            </a:pPr>
            <a:r>
              <a:rPr lang="es-AR" sz="2400" b="1" dirty="0"/>
              <a:t>Control de Circulación de Aire</a:t>
            </a:r>
          </a:p>
          <a:p>
            <a:pPr marL="285750" indent="-285750" algn="ctr">
              <a:buFont typeface="Arial" panose="020B0604020202020204" pitchFamily="34" charset="0"/>
              <a:buChar char="•"/>
            </a:pPr>
            <a:r>
              <a:rPr lang="es-AR" sz="2400" b="1" dirty="0"/>
              <a:t>Control de Humedad</a:t>
            </a:r>
          </a:p>
        </p:txBody>
      </p:sp>
    </p:spTree>
    <p:extLst>
      <p:ext uri="{BB962C8B-B14F-4D97-AF65-F5344CB8AC3E}">
        <p14:creationId xmlns:p14="http://schemas.microsoft.com/office/powerpoint/2010/main" val="348256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389112"/>
            <a:ext cx="6944320" cy="5208240"/>
          </a:xfrm>
          <a:prstGeom prst="rect">
            <a:avLst/>
          </a:prstGeom>
        </p:spPr>
      </p:pic>
      <p:grpSp>
        <p:nvGrpSpPr>
          <p:cNvPr id="7" name="Grupo 6"/>
          <p:cNvGrpSpPr/>
          <p:nvPr/>
        </p:nvGrpSpPr>
        <p:grpSpPr>
          <a:xfrm>
            <a:off x="1619672" y="404664"/>
            <a:ext cx="5688632" cy="864096"/>
            <a:chOff x="1715" y="1209734"/>
            <a:chExt cx="1097693" cy="1612979"/>
          </a:xfrm>
        </p:grpSpPr>
        <p:sp>
          <p:nvSpPr>
            <p:cNvPr id="8" name="Rectángulo redondeado 7"/>
            <p:cNvSpPr/>
            <p:nvPr/>
          </p:nvSpPr>
          <p:spPr>
            <a:xfrm>
              <a:off x="1715" y="1209734"/>
              <a:ext cx="1097693" cy="161297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CuadroTexto 8"/>
            <p:cNvSpPr txBox="1"/>
            <p:nvPr/>
          </p:nvSpPr>
          <p:spPr>
            <a:xfrm>
              <a:off x="55300" y="1263320"/>
              <a:ext cx="990523" cy="15058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3200" dirty="0"/>
                <a:t>Transporte</a:t>
              </a:r>
              <a:r>
                <a:rPr lang="es-ES" sz="3200" kern="1200" dirty="0"/>
                <a:t> </a:t>
              </a:r>
            </a:p>
          </p:txBody>
        </p:sp>
      </p:grpSp>
      <p:sp>
        <p:nvSpPr>
          <p:cNvPr id="6" name="Estrella de 8 puntas 5"/>
          <p:cNvSpPr/>
          <p:nvPr/>
        </p:nvSpPr>
        <p:spPr>
          <a:xfrm>
            <a:off x="0" y="1484784"/>
            <a:ext cx="1939280" cy="18002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t>Control de </a:t>
            </a:r>
            <a:r>
              <a:rPr lang="es-AR" sz="1600" dirty="0" err="1"/>
              <a:t>T°</a:t>
            </a:r>
            <a:endParaRPr lang="es-AR" sz="1600" dirty="0"/>
          </a:p>
          <a:p>
            <a:pPr algn="ctr"/>
            <a:r>
              <a:rPr lang="es-AR" sz="1600" dirty="0"/>
              <a:t>(termógrafos)</a:t>
            </a:r>
          </a:p>
          <a:p>
            <a:pPr algn="ctr"/>
            <a:endParaRPr lang="es-AR" sz="1600" dirty="0"/>
          </a:p>
        </p:txBody>
      </p:sp>
    </p:spTree>
    <p:extLst>
      <p:ext uri="{BB962C8B-B14F-4D97-AF65-F5344CB8AC3E}">
        <p14:creationId xmlns:p14="http://schemas.microsoft.com/office/powerpoint/2010/main" val="23987693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br>
              <a:rPr lang="es-AR" dirty="0"/>
            </a:br>
            <a:endParaRPr lang="es-AR" dirty="0"/>
          </a:p>
        </p:txBody>
      </p:sp>
      <p:pic>
        <p:nvPicPr>
          <p:cNvPr id="3" name="Imagen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5536" y="116632"/>
            <a:ext cx="5256584" cy="3390055"/>
          </a:xfrm>
          <a:prstGeom prst="rect">
            <a:avLst/>
          </a:prstGeom>
        </p:spPr>
      </p:pic>
      <p:pic>
        <p:nvPicPr>
          <p:cNvPr id="7" name="Imagen 6"/>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203848" y="3068960"/>
            <a:ext cx="5720184" cy="3722541"/>
          </a:xfrm>
          <a:prstGeom prst="rect">
            <a:avLst/>
          </a:prstGeom>
        </p:spPr>
      </p:pic>
    </p:spTree>
    <p:extLst>
      <p:ext uri="{BB962C8B-B14F-4D97-AF65-F5344CB8AC3E}">
        <p14:creationId xmlns:p14="http://schemas.microsoft.com/office/powerpoint/2010/main" val="349793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8335838" cy="759617"/>
          </a:xfrm>
        </p:spPr>
        <p:txBody>
          <a:bodyPr>
            <a:normAutofit/>
          </a:bodyPr>
          <a:lstStyle/>
          <a:p>
            <a:r>
              <a:rPr lang="es-AR" sz="3200" dirty="0">
                <a:latin typeface="+mn-lt"/>
              </a:rPr>
              <a:t>Calidad en el transporte: estado de pallets</a:t>
            </a:r>
          </a:p>
        </p:txBody>
      </p:sp>
      <p:pic>
        <p:nvPicPr>
          <p:cNvPr id="4" name="Imagen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716016" y="1124743"/>
            <a:ext cx="3885896" cy="5181195"/>
          </a:xfrm>
          <a:prstGeom prst="rect">
            <a:avLst/>
          </a:prstGeom>
        </p:spPr>
      </p:pic>
      <p:pic>
        <p:nvPicPr>
          <p:cNvPr id="5" name="Imagen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5536" y="1124744"/>
            <a:ext cx="3888432" cy="5184576"/>
          </a:xfrm>
          <a:prstGeom prst="rect">
            <a:avLst/>
          </a:prstGeom>
        </p:spPr>
      </p:pic>
    </p:spTree>
    <p:extLst>
      <p:ext uri="{BB962C8B-B14F-4D97-AF65-F5344CB8AC3E}">
        <p14:creationId xmlns:p14="http://schemas.microsoft.com/office/powerpoint/2010/main" val="1047389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br>
              <a:rPr lang="es-AR" dirty="0"/>
            </a:br>
            <a:endParaRPr lang="es-AR" dirty="0"/>
          </a:p>
        </p:txBody>
      </p:sp>
      <p:grpSp>
        <p:nvGrpSpPr>
          <p:cNvPr id="4" name="Grupo 3"/>
          <p:cNvGrpSpPr/>
          <p:nvPr/>
        </p:nvGrpSpPr>
        <p:grpSpPr>
          <a:xfrm>
            <a:off x="1835696" y="188640"/>
            <a:ext cx="5688632" cy="864096"/>
            <a:chOff x="1715" y="1209734"/>
            <a:chExt cx="1097693" cy="1612979"/>
          </a:xfrm>
        </p:grpSpPr>
        <p:sp>
          <p:nvSpPr>
            <p:cNvPr id="5" name="Rectángulo redondeado 4"/>
            <p:cNvSpPr/>
            <p:nvPr/>
          </p:nvSpPr>
          <p:spPr>
            <a:xfrm>
              <a:off x="1715" y="1209734"/>
              <a:ext cx="1097693" cy="161297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CuadroTexto 5"/>
            <p:cNvSpPr txBox="1"/>
            <p:nvPr/>
          </p:nvSpPr>
          <p:spPr>
            <a:xfrm>
              <a:off x="55300" y="1263320"/>
              <a:ext cx="990523" cy="15058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3200" dirty="0"/>
                <a:t>Comercialización </a:t>
              </a:r>
              <a:r>
                <a:rPr lang="es-ES" sz="3200" kern="1200" dirty="0"/>
                <a:t> </a:t>
              </a:r>
            </a:p>
          </p:txBody>
        </p:sp>
      </p:grpSp>
      <p:pic>
        <p:nvPicPr>
          <p:cNvPr id="3" name="Imagen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55776" y="1484784"/>
            <a:ext cx="3795886" cy="5061181"/>
          </a:xfrm>
          <a:prstGeom prst="rect">
            <a:avLst/>
          </a:prstGeom>
        </p:spPr>
      </p:pic>
      <p:sp>
        <p:nvSpPr>
          <p:cNvPr id="8" name="Estrella de 8 puntas 7"/>
          <p:cNvSpPr/>
          <p:nvPr/>
        </p:nvSpPr>
        <p:spPr>
          <a:xfrm>
            <a:off x="323528" y="2492896"/>
            <a:ext cx="2160240" cy="1944216"/>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a:p>
            <a:pPr algn="ctr"/>
            <a:r>
              <a:rPr lang="es-AR" dirty="0"/>
              <a:t>Archivo de muestras</a:t>
            </a:r>
          </a:p>
          <a:p>
            <a:pPr algn="ctr"/>
            <a:endParaRPr lang="es-AR" dirty="0"/>
          </a:p>
        </p:txBody>
      </p:sp>
    </p:spTree>
    <p:extLst>
      <p:ext uri="{BB962C8B-B14F-4D97-AF65-F5344CB8AC3E}">
        <p14:creationId xmlns:p14="http://schemas.microsoft.com/office/powerpoint/2010/main" val="609216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497294"/>
            <a:ext cx="4680520" cy="6240694"/>
          </a:xfrm>
          <a:prstGeom prst="rect">
            <a:avLst/>
          </a:prstGeom>
        </p:spPr>
      </p:pic>
      <p:sp>
        <p:nvSpPr>
          <p:cNvPr id="5" name="CuadroTexto 4"/>
          <p:cNvSpPr txBox="1"/>
          <p:nvPr/>
        </p:nvSpPr>
        <p:spPr>
          <a:xfrm>
            <a:off x="251520" y="1484784"/>
            <a:ext cx="1800200" cy="646331"/>
          </a:xfrm>
          <a:prstGeom prst="rect">
            <a:avLst/>
          </a:prstGeom>
          <a:noFill/>
        </p:spPr>
        <p:txBody>
          <a:bodyPr wrap="square" rtlCol="0">
            <a:spAutoFit/>
          </a:bodyPr>
          <a:lstStyle/>
          <a:p>
            <a:pPr algn="ctr"/>
            <a:r>
              <a:rPr lang="es-AR" dirty="0"/>
              <a:t>Almacenamiento y </a:t>
            </a:r>
            <a:r>
              <a:rPr lang="es-AR" dirty="0" err="1"/>
              <a:t>picking</a:t>
            </a:r>
            <a:endParaRPr lang="es-AR" dirty="0"/>
          </a:p>
        </p:txBody>
      </p:sp>
    </p:spTree>
    <p:extLst>
      <p:ext uri="{BB962C8B-B14F-4D97-AF65-F5344CB8AC3E}">
        <p14:creationId xmlns:p14="http://schemas.microsoft.com/office/powerpoint/2010/main" val="4224352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51520" y="692696"/>
            <a:ext cx="8564147" cy="5614044"/>
          </a:xfrm>
          <a:prstGeom prst="rect">
            <a:avLst/>
          </a:prstGeom>
        </p:spPr>
      </p:pic>
      <p:sp>
        <p:nvSpPr>
          <p:cNvPr id="2" name="Rectángulo 1"/>
          <p:cNvSpPr/>
          <p:nvPr/>
        </p:nvSpPr>
        <p:spPr>
          <a:xfrm>
            <a:off x="3707904" y="116632"/>
            <a:ext cx="4464496" cy="2308324"/>
          </a:xfrm>
          <a:prstGeom prst="rect">
            <a:avLst/>
          </a:prstGeom>
        </p:spPr>
        <p:txBody>
          <a:bodyPr wrap="square">
            <a:spAutoFit/>
          </a:bodyPr>
          <a:lstStyle/>
          <a:p>
            <a:pPr marL="228600" algn="just">
              <a:spcAft>
                <a:spcPts val="0"/>
              </a:spcAft>
            </a:pPr>
            <a:r>
              <a:rPr lang="es-ES" b="1" dirty="0">
                <a:latin typeface="Arial" panose="020B0604020202020204" pitchFamily="34" charset="0"/>
                <a:ea typeface="Times New Roman" panose="02020603050405020304" pitchFamily="18" charset="0"/>
              </a:rPr>
              <a:t>Variedad</a:t>
            </a:r>
            <a:endParaRPr lang="es-AR" b="1" dirty="0">
              <a:latin typeface="Times New Roman" panose="02020603050405020304" pitchFamily="18" charset="0"/>
              <a:ea typeface="Times New Roman" panose="02020603050405020304" pitchFamily="18" charset="0"/>
            </a:endParaRPr>
          </a:p>
          <a:p>
            <a:pPr marL="228600" algn="just">
              <a:spcAft>
                <a:spcPts val="0"/>
              </a:spcAft>
            </a:pPr>
            <a:r>
              <a:rPr lang="es-ES" b="1" dirty="0">
                <a:latin typeface="Arial" panose="020B0604020202020204" pitchFamily="34" charset="0"/>
                <a:ea typeface="Times New Roman" panose="02020603050405020304" pitchFamily="18" charset="0"/>
              </a:rPr>
              <a:t>País de procedencia</a:t>
            </a:r>
            <a:endParaRPr lang="es-AR" b="1" dirty="0">
              <a:latin typeface="Times New Roman" panose="02020603050405020304" pitchFamily="18" charset="0"/>
              <a:ea typeface="Times New Roman" panose="02020603050405020304" pitchFamily="18" charset="0"/>
            </a:endParaRPr>
          </a:p>
          <a:p>
            <a:pPr marL="228600" algn="just">
              <a:spcAft>
                <a:spcPts val="0"/>
              </a:spcAft>
            </a:pPr>
            <a:r>
              <a:rPr lang="es-ES" b="1" dirty="0">
                <a:latin typeface="Arial" panose="020B0604020202020204" pitchFamily="34" charset="0"/>
                <a:ea typeface="Times New Roman" panose="02020603050405020304" pitchFamily="18" charset="0"/>
              </a:rPr>
              <a:t>Calibre</a:t>
            </a:r>
            <a:endParaRPr lang="es-AR" b="1" dirty="0">
              <a:latin typeface="Times New Roman" panose="02020603050405020304" pitchFamily="18" charset="0"/>
              <a:ea typeface="Times New Roman" panose="02020603050405020304" pitchFamily="18" charset="0"/>
            </a:endParaRPr>
          </a:p>
          <a:p>
            <a:pPr marL="228600" algn="just">
              <a:spcAft>
                <a:spcPts val="0"/>
              </a:spcAft>
            </a:pPr>
            <a:r>
              <a:rPr lang="es-ES" b="1" dirty="0">
                <a:latin typeface="Arial" panose="020B0604020202020204" pitchFamily="34" charset="0"/>
                <a:ea typeface="Times New Roman" panose="02020603050405020304" pitchFamily="18" charset="0"/>
              </a:rPr>
              <a:t>Peso</a:t>
            </a:r>
            <a:endParaRPr lang="es-AR" b="1" dirty="0">
              <a:latin typeface="Times New Roman" panose="02020603050405020304" pitchFamily="18" charset="0"/>
              <a:ea typeface="Times New Roman" panose="02020603050405020304" pitchFamily="18" charset="0"/>
            </a:endParaRPr>
          </a:p>
          <a:p>
            <a:pPr marL="228600" algn="just">
              <a:spcAft>
                <a:spcPts val="0"/>
              </a:spcAft>
            </a:pPr>
            <a:r>
              <a:rPr lang="es-ES" b="1" dirty="0">
                <a:latin typeface="Arial" panose="020B0604020202020204" pitchFamily="34" charset="0"/>
                <a:ea typeface="Times New Roman" panose="02020603050405020304" pitchFamily="18" charset="0"/>
              </a:rPr>
              <a:t>D.U. (</a:t>
            </a:r>
            <a:r>
              <a:rPr lang="es-ES" b="1" dirty="0" err="1">
                <a:latin typeface="Arial" panose="020B0604020202020204" pitchFamily="34" charset="0"/>
                <a:ea typeface="Times New Roman" panose="02020603050405020304" pitchFamily="18" charset="0"/>
              </a:rPr>
              <a:t>Displayed</a:t>
            </a:r>
            <a:r>
              <a:rPr lang="es-ES" b="1" dirty="0">
                <a:latin typeface="Arial" panose="020B0604020202020204" pitchFamily="34" charset="0"/>
                <a:ea typeface="Times New Roman" panose="02020603050405020304" pitchFamily="18" charset="0"/>
              </a:rPr>
              <a:t> </a:t>
            </a:r>
            <a:r>
              <a:rPr lang="es-ES" b="1" dirty="0" err="1">
                <a:latin typeface="Arial" panose="020B0604020202020204" pitchFamily="34" charset="0"/>
                <a:ea typeface="Times New Roman" panose="02020603050405020304" pitchFamily="18" charset="0"/>
              </a:rPr>
              <a:t>Until</a:t>
            </a:r>
            <a:r>
              <a:rPr lang="es-ES" b="1" dirty="0">
                <a:latin typeface="Arial" panose="020B0604020202020204" pitchFamily="34" charset="0"/>
                <a:ea typeface="Times New Roman" panose="02020603050405020304" pitchFamily="18" charset="0"/>
              </a:rPr>
              <a:t>: Fecha de vida útil para clientes)</a:t>
            </a:r>
            <a:endParaRPr lang="es-AR" b="1" dirty="0">
              <a:latin typeface="Times New Roman" panose="02020603050405020304" pitchFamily="18" charset="0"/>
              <a:ea typeface="Times New Roman" panose="02020603050405020304" pitchFamily="18" charset="0"/>
            </a:endParaRPr>
          </a:p>
          <a:p>
            <a:pPr marL="228600" algn="just">
              <a:spcAft>
                <a:spcPts val="0"/>
              </a:spcAft>
            </a:pPr>
            <a:r>
              <a:rPr lang="es-ES" b="1" dirty="0">
                <a:latin typeface="Arial" panose="020B0604020202020204" pitchFamily="34" charset="0"/>
                <a:ea typeface="Times New Roman" panose="02020603050405020304" pitchFamily="18" charset="0"/>
              </a:rPr>
              <a:t>B.B. (</a:t>
            </a:r>
            <a:r>
              <a:rPr lang="es-ES" b="1" dirty="0" err="1">
                <a:latin typeface="Arial" panose="020B0604020202020204" pitchFamily="34" charset="0"/>
                <a:ea typeface="Times New Roman" panose="02020603050405020304" pitchFamily="18" charset="0"/>
              </a:rPr>
              <a:t>Best</a:t>
            </a:r>
            <a:r>
              <a:rPr lang="es-ES" b="1" dirty="0">
                <a:latin typeface="Arial" panose="020B0604020202020204" pitchFamily="34" charset="0"/>
                <a:ea typeface="Times New Roman" panose="02020603050405020304" pitchFamily="18" charset="0"/>
              </a:rPr>
              <a:t> </a:t>
            </a:r>
            <a:r>
              <a:rPr lang="es-ES" b="1" dirty="0" err="1">
                <a:latin typeface="Arial" panose="020B0604020202020204" pitchFamily="34" charset="0"/>
                <a:ea typeface="Times New Roman" panose="02020603050405020304" pitchFamily="18" charset="0"/>
              </a:rPr>
              <a:t>Before</a:t>
            </a:r>
            <a:r>
              <a:rPr lang="es-ES" b="1" dirty="0">
                <a:latin typeface="Arial" panose="020B0604020202020204" pitchFamily="34" charset="0"/>
                <a:ea typeface="Times New Roman" panose="02020603050405020304" pitchFamily="18" charset="0"/>
              </a:rPr>
              <a:t>: Fecha vida útil para el consumidor)</a:t>
            </a:r>
            <a:endParaRPr lang="es-AR" b="1" dirty="0">
              <a:latin typeface="Times New Roman" panose="02020603050405020304" pitchFamily="18" charset="0"/>
              <a:ea typeface="Times New Roman" panose="02020603050405020304" pitchFamily="18" charset="0"/>
            </a:endParaRPr>
          </a:p>
        </p:txBody>
      </p:sp>
      <p:sp>
        <p:nvSpPr>
          <p:cNvPr id="6" name="Estrella de 8 puntas 5"/>
          <p:cNvSpPr/>
          <p:nvPr/>
        </p:nvSpPr>
        <p:spPr>
          <a:xfrm>
            <a:off x="539552" y="0"/>
            <a:ext cx="2555776" cy="234888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Reproceso</a:t>
            </a:r>
          </a:p>
          <a:p>
            <a:pPr algn="ctr"/>
            <a:r>
              <a:rPr lang="es-AR" sz="2000" dirty="0"/>
              <a:t>(identificación para el supermercado)</a:t>
            </a:r>
          </a:p>
        </p:txBody>
      </p:sp>
    </p:spTree>
    <p:extLst>
      <p:ext uri="{BB962C8B-B14F-4D97-AF65-F5344CB8AC3E}">
        <p14:creationId xmlns:p14="http://schemas.microsoft.com/office/powerpoint/2010/main" val="30745806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412776"/>
            <a:ext cx="6296248" cy="4722186"/>
          </a:xfrm>
          <a:prstGeom prst="rect">
            <a:avLst/>
          </a:prstGeom>
        </p:spPr>
      </p:pic>
      <p:sp>
        <p:nvSpPr>
          <p:cNvPr id="5" name="CuadroTexto 4"/>
          <p:cNvSpPr txBox="1"/>
          <p:nvPr/>
        </p:nvSpPr>
        <p:spPr>
          <a:xfrm>
            <a:off x="179512" y="620688"/>
            <a:ext cx="1800200" cy="677108"/>
          </a:xfrm>
          <a:prstGeom prst="rect">
            <a:avLst/>
          </a:prstGeom>
          <a:noFill/>
        </p:spPr>
        <p:txBody>
          <a:bodyPr wrap="square" rtlCol="0">
            <a:spAutoFit/>
          </a:bodyPr>
          <a:lstStyle/>
          <a:p>
            <a:pPr algn="ctr"/>
            <a:r>
              <a:rPr lang="es-AR" sz="2000" dirty="0"/>
              <a:t>Inspección</a:t>
            </a:r>
            <a:r>
              <a:rPr lang="es-AR" dirty="0"/>
              <a:t> de calidad</a:t>
            </a:r>
          </a:p>
        </p:txBody>
      </p:sp>
      <p:pic>
        <p:nvPicPr>
          <p:cNvPr id="6" name="Imagen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91680" y="1772816"/>
            <a:ext cx="1095828" cy="795830"/>
          </a:xfrm>
          <a:prstGeom prst="rect">
            <a:avLst/>
          </a:prstGeom>
        </p:spPr>
      </p:pic>
    </p:spTree>
    <p:extLst>
      <p:ext uri="{BB962C8B-B14F-4D97-AF65-F5344CB8AC3E}">
        <p14:creationId xmlns:p14="http://schemas.microsoft.com/office/powerpoint/2010/main" val="24317993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196752"/>
            <a:ext cx="6872312" cy="5154234"/>
          </a:xfrm>
          <a:prstGeom prst="rect">
            <a:avLst/>
          </a:prstGeom>
        </p:spPr>
      </p:pic>
      <p:pic>
        <p:nvPicPr>
          <p:cNvPr id="6" name="Imagen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51720" y="1340768"/>
            <a:ext cx="1095828" cy="795830"/>
          </a:xfrm>
          <a:prstGeom prst="rect">
            <a:avLst/>
          </a:prstGeom>
        </p:spPr>
      </p:pic>
      <p:sp>
        <p:nvSpPr>
          <p:cNvPr id="7" name="CuadroTexto 6"/>
          <p:cNvSpPr txBox="1"/>
          <p:nvPr/>
        </p:nvSpPr>
        <p:spPr>
          <a:xfrm>
            <a:off x="251520" y="404664"/>
            <a:ext cx="1800200" cy="677108"/>
          </a:xfrm>
          <a:prstGeom prst="rect">
            <a:avLst/>
          </a:prstGeom>
          <a:noFill/>
        </p:spPr>
        <p:txBody>
          <a:bodyPr wrap="square" rtlCol="0">
            <a:spAutoFit/>
          </a:bodyPr>
          <a:lstStyle/>
          <a:p>
            <a:pPr algn="ctr"/>
            <a:r>
              <a:rPr lang="es-AR" sz="2000" dirty="0"/>
              <a:t>Inspección</a:t>
            </a:r>
            <a:r>
              <a:rPr lang="es-AR" dirty="0"/>
              <a:t> de calidad</a:t>
            </a:r>
          </a:p>
        </p:txBody>
      </p:sp>
    </p:spTree>
    <p:extLst>
      <p:ext uri="{BB962C8B-B14F-4D97-AF65-F5344CB8AC3E}">
        <p14:creationId xmlns:p14="http://schemas.microsoft.com/office/powerpoint/2010/main" val="2410926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a:stretch/>
        </p:blipFill>
        <p:spPr>
          <a:xfrm>
            <a:off x="1259632" y="1700808"/>
            <a:ext cx="6480386" cy="4195663"/>
          </a:xfrm>
        </p:spPr>
      </p:pic>
      <p:pic>
        <p:nvPicPr>
          <p:cNvPr id="5" name="Imagen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63688" y="1916832"/>
            <a:ext cx="1095828" cy="795830"/>
          </a:xfrm>
          <a:prstGeom prst="rect">
            <a:avLst/>
          </a:prstGeom>
        </p:spPr>
      </p:pic>
      <p:sp>
        <p:nvSpPr>
          <p:cNvPr id="6" name="CuadroTexto 5"/>
          <p:cNvSpPr txBox="1"/>
          <p:nvPr/>
        </p:nvSpPr>
        <p:spPr>
          <a:xfrm>
            <a:off x="179512" y="620688"/>
            <a:ext cx="1800200" cy="677108"/>
          </a:xfrm>
          <a:prstGeom prst="rect">
            <a:avLst/>
          </a:prstGeom>
          <a:noFill/>
        </p:spPr>
        <p:txBody>
          <a:bodyPr wrap="square" rtlCol="0">
            <a:spAutoFit/>
          </a:bodyPr>
          <a:lstStyle/>
          <a:p>
            <a:pPr algn="ctr"/>
            <a:r>
              <a:rPr lang="es-AR" sz="2000" dirty="0"/>
              <a:t>Inspección</a:t>
            </a:r>
            <a:r>
              <a:rPr lang="es-AR" dirty="0"/>
              <a:t> de calidad</a:t>
            </a:r>
          </a:p>
        </p:txBody>
      </p:sp>
    </p:spTree>
    <p:extLst>
      <p:ext uri="{BB962C8B-B14F-4D97-AF65-F5344CB8AC3E}">
        <p14:creationId xmlns:p14="http://schemas.microsoft.com/office/powerpoint/2010/main" val="380484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t="-7288"/>
          <a:stretch/>
        </p:blipFill>
        <p:spPr>
          <a:xfrm>
            <a:off x="2987824" y="1844824"/>
            <a:ext cx="2828925" cy="12987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p:cNvSpPr txBox="1"/>
          <p:nvPr/>
        </p:nvSpPr>
        <p:spPr>
          <a:xfrm>
            <a:off x="1331640" y="404664"/>
            <a:ext cx="6264696" cy="523220"/>
          </a:xfrm>
          <a:prstGeom prst="rect">
            <a:avLst/>
          </a:prstGeom>
          <a:noFill/>
        </p:spPr>
        <p:txBody>
          <a:bodyPr wrap="square" rtlCol="0">
            <a:spAutoFit/>
          </a:bodyPr>
          <a:lstStyle/>
          <a:p>
            <a:r>
              <a:rPr lang="es-AR" sz="2800" b="1" dirty="0"/>
              <a:t>Otras normas y protocoles aplicables </a:t>
            </a:r>
          </a:p>
        </p:txBody>
      </p:sp>
      <p:pic>
        <p:nvPicPr>
          <p:cNvPr id="6" name="Imagen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9512" y="1204638"/>
            <a:ext cx="2461424" cy="2166053"/>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208" y="1556792"/>
            <a:ext cx="2200275" cy="2076450"/>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4208" y="3933056"/>
            <a:ext cx="2181225" cy="2095500"/>
          </a:xfrm>
          <a:prstGeom prst="rect">
            <a:avLst/>
          </a:prstGeom>
        </p:spPr>
      </p:pic>
      <p:pic>
        <p:nvPicPr>
          <p:cNvPr id="4" name="Imagen 3"/>
          <p:cNvPicPr>
            <a:picLocks noChangeAspect="1"/>
          </p:cNvPicPr>
          <p:nvPr/>
        </p:nvPicPr>
        <p:blipFill rotWithShape="1">
          <a:blip r:embed="rId7" cstate="print">
            <a:extLst>
              <a:ext uri="{28A0092B-C50C-407E-A947-70E740481C1C}">
                <a14:useLocalDpi xmlns:a14="http://schemas.microsoft.com/office/drawing/2010/main" val="0"/>
              </a:ext>
            </a:extLst>
          </a:blip>
          <a:srcRect t="12591" b="18688"/>
          <a:stretch/>
        </p:blipFill>
        <p:spPr>
          <a:xfrm>
            <a:off x="899592" y="4523874"/>
            <a:ext cx="4464496" cy="1652337"/>
          </a:xfrm>
          <a:prstGeom prst="rect">
            <a:avLst/>
          </a:prstGeom>
        </p:spPr>
      </p:pic>
    </p:spTree>
    <p:extLst>
      <p:ext uri="{BB962C8B-B14F-4D97-AF65-F5344CB8AC3E}">
        <p14:creationId xmlns:p14="http://schemas.microsoft.com/office/powerpoint/2010/main" val="22610722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908721"/>
            <a:ext cx="4218394" cy="5965304"/>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043359"/>
            <a:ext cx="4304433" cy="5770017"/>
          </a:xfrm>
          <a:prstGeom prst="rect">
            <a:avLst/>
          </a:prstGeom>
        </p:spPr>
      </p:pic>
      <p:sp>
        <p:nvSpPr>
          <p:cNvPr id="7" name="Estrella de 8 puntas 6"/>
          <p:cNvSpPr/>
          <p:nvPr/>
        </p:nvSpPr>
        <p:spPr>
          <a:xfrm>
            <a:off x="3707904" y="188640"/>
            <a:ext cx="2016224" cy="1944216"/>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a:t>Análisis </a:t>
            </a:r>
            <a:r>
              <a:rPr lang="es-AR" sz="1600" dirty="0" err="1"/>
              <a:t>Multiresiduos</a:t>
            </a:r>
            <a:endParaRPr lang="es-AR" sz="1600" dirty="0"/>
          </a:p>
        </p:txBody>
      </p:sp>
    </p:spTree>
    <p:extLst>
      <p:ext uri="{BB962C8B-B14F-4D97-AF65-F5344CB8AC3E}">
        <p14:creationId xmlns:p14="http://schemas.microsoft.com/office/powerpoint/2010/main" val="9073434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528" y="188640"/>
            <a:ext cx="8280920" cy="504056"/>
          </a:xfrm>
        </p:spPr>
        <p:txBody>
          <a:bodyPr>
            <a:noAutofit/>
          </a:bodyPr>
          <a:lstStyle/>
          <a:p>
            <a:pPr algn="ctr"/>
            <a:r>
              <a:rPr lang="es-AR" sz="2400" b="1" dirty="0"/>
              <a:t>Ejemplo de Código de Practicas de los importadores Para Proveedores de Fruta Fresca </a:t>
            </a:r>
          </a:p>
        </p:txBody>
      </p:sp>
      <p:sp>
        <p:nvSpPr>
          <p:cNvPr id="4" name="Rectángulo 3"/>
          <p:cNvSpPr/>
          <p:nvPr/>
        </p:nvSpPr>
        <p:spPr>
          <a:xfrm>
            <a:off x="179512" y="2564904"/>
            <a:ext cx="1440160" cy="954107"/>
          </a:xfrm>
          <a:prstGeom prst="rect">
            <a:avLst/>
          </a:prstGeom>
        </p:spPr>
        <p:txBody>
          <a:bodyPr wrap="square">
            <a:spAutoFit/>
          </a:bodyPr>
          <a:lstStyle/>
          <a:p>
            <a:pPr algn="ctr">
              <a:spcAft>
                <a:spcPts val="0"/>
              </a:spcAft>
            </a:pPr>
            <a:r>
              <a:rPr lang="en-GB" sz="1400" b="1" u="sng" dirty="0">
                <a:latin typeface="Tahoma" panose="020B0604030504040204" pitchFamily="34" charset="0"/>
                <a:ea typeface="Times New Roman" panose="02020603050405020304" pitchFamily="18" charset="0"/>
                <a:cs typeface="Times New Roman" panose="02020603050405020304" pitchFamily="18" charset="0"/>
              </a:rPr>
              <a:t> CODE OF PRACTICE FOR SUPPLIERS</a:t>
            </a:r>
            <a:endParaRPr lang="es-AR" sz="900" dirty="0">
              <a:effectLst/>
              <a:latin typeface="Courier New" panose="02070309020205020404" pitchFamily="49" charset="0"/>
              <a:ea typeface="Times New Roman" panose="02020603050405020304" pitchFamily="18" charset="0"/>
              <a:cs typeface="Times New Roman" panose="02020603050405020304" pitchFamily="18" charset="0"/>
            </a:endParaRPr>
          </a:p>
        </p:txBody>
      </p:sp>
      <p:sp>
        <p:nvSpPr>
          <p:cNvPr id="5" name="Rectángulo 4"/>
          <p:cNvSpPr/>
          <p:nvPr/>
        </p:nvSpPr>
        <p:spPr>
          <a:xfrm>
            <a:off x="1763688" y="760050"/>
            <a:ext cx="7128792" cy="5909310"/>
          </a:xfrm>
          <a:prstGeom prst="rect">
            <a:avLst/>
          </a:prstGeom>
        </p:spPr>
        <p:txBody>
          <a:bodyPr wrap="square">
            <a:spAutoFit/>
          </a:bodyPr>
          <a:lstStyle/>
          <a:p>
            <a:pPr algn="just">
              <a:spcAft>
                <a:spcPts val="0"/>
              </a:spcAft>
            </a:pPr>
            <a:r>
              <a:rPr lang="en-GB" sz="1050" b="1" dirty="0">
                <a:latin typeface="Tahoma" panose="020B0604030504040204" pitchFamily="34" charset="0"/>
                <a:ea typeface="Times New Roman" panose="02020603050405020304" pitchFamily="18" charset="0"/>
              </a:rPr>
              <a:t>Dear 	&lt; INSERT NAME&gt;</a:t>
            </a:r>
            <a:endParaRPr lang="es-AR" sz="80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DPS PLC is dedicated to the efficient and profitable supply of fruits that are safe to eat, satisfy all legal requirements, meet or exceed the quality specifications demanded by the customer and are produced in accordance with the principles of good agricultural practice at accredited sites. </a:t>
            </a:r>
            <a:endParaRPr lang="es-AR" sz="105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 </a:t>
            </a:r>
            <a:endParaRPr lang="es-AR" sz="105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In order to realise the above goal, and to encourage uniformity across its supply base, the Company has developed a Code of Practice for Suppliers.</a:t>
            </a:r>
            <a:endParaRPr lang="es-AR" sz="105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 </a:t>
            </a:r>
            <a:endParaRPr lang="es-AR" sz="105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This Code of Practice explains the minimum standards required, under the following headings, to which all suppliers to DPS PLC must work to, and be assessed against:</a:t>
            </a:r>
            <a:endParaRPr lang="es-AR" sz="105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 </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Buildings, Equipment and Signage</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Pest control</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Water</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Hygiene</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Field Working</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Quality Control</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Traceability</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Storage and Transportation</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Pesticide Usage</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Integrated Crop Management Systems (ICMS)</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Social &amp; Ethical Trading</a:t>
            </a:r>
            <a:endParaRPr lang="es-AR" sz="800" dirty="0">
              <a:latin typeface="Times New Roman" panose="02020603050405020304" pitchFamily="18" charset="0"/>
              <a:ea typeface="Times New Roman" panose="02020603050405020304" pitchFamily="18" charset="0"/>
            </a:endParaRPr>
          </a:p>
          <a:p>
            <a:pPr marL="342900" lvl="0" indent="-342900" algn="just">
              <a:spcAft>
                <a:spcPts val="0"/>
              </a:spcAft>
              <a:buFont typeface="Wingdings" panose="05000000000000000000" pitchFamily="2" charset="2"/>
              <a:buChar char=""/>
              <a:tabLst>
                <a:tab pos="228600" algn="l"/>
              </a:tabLst>
            </a:pPr>
            <a:r>
              <a:rPr lang="en-GB" sz="1050" dirty="0">
                <a:latin typeface="Tahoma" panose="020B0604030504040204" pitchFamily="34" charset="0"/>
                <a:ea typeface="Times New Roman" panose="02020603050405020304" pitchFamily="18" charset="0"/>
              </a:rPr>
              <a:t>Auditing</a:t>
            </a:r>
            <a:endParaRPr lang="es-AR" sz="80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 </a:t>
            </a:r>
            <a:endParaRPr lang="es-AR" sz="80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To assist you, DPS PLC have produced product specifications and quality control procedures and forms for you to use. </a:t>
            </a:r>
            <a:endParaRPr lang="es-AR" sz="80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 You should also appoint a person who has overall responsibility for implementing and maintaining this Code of Practice for Suppliers.</a:t>
            </a:r>
            <a:endParaRPr lang="es-AR" sz="80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 Copies of the following DPS PLC documents are included in this pack:</a:t>
            </a:r>
            <a:endParaRPr lang="es-AR" sz="80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 </a:t>
            </a:r>
            <a:endParaRPr lang="es-AR" sz="800" dirty="0">
              <a:latin typeface="Times New Roman" panose="02020603050405020304" pitchFamily="18" charset="0"/>
              <a:ea typeface="Times New Roman" panose="02020603050405020304" pitchFamily="18" charset="0"/>
            </a:endParaRPr>
          </a:p>
          <a:p>
            <a:pPr marL="742950" lvl="1" indent="-285750" algn="just">
              <a:spcAft>
                <a:spcPts val="0"/>
              </a:spcAft>
              <a:buFont typeface="Symbol" panose="05050102010706020507" pitchFamily="18" charset="2"/>
              <a:buChar char=""/>
              <a:tabLst>
                <a:tab pos="342900" algn="l"/>
                <a:tab pos="571500" algn="l"/>
              </a:tabLst>
            </a:pPr>
            <a:r>
              <a:rPr lang="en-GB" sz="1050" b="1" dirty="0">
                <a:latin typeface="Tahoma" panose="020B0604030504040204" pitchFamily="34" charset="0"/>
                <a:ea typeface="Times New Roman" panose="02020603050405020304" pitchFamily="18" charset="0"/>
              </a:rPr>
              <a:t>Suppliers’ Pesticide, GMO, Irradiated Produce &amp; ICMS Declaration,</a:t>
            </a:r>
            <a:endParaRPr lang="es-AR" sz="800" dirty="0">
              <a:latin typeface="Times New Roman" panose="02020603050405020304" pitchFamily="18" charset="0"/>
              <a:ea typeface="Times New Roman" panose="02020603050405020304" pitchFamily="18" charset="0"/>
            </a:endParaRPr>
          </a:p>
          <a:p>
            <a:pPr marL="742950" lvl="1" indent="-285750" algn="just">
              <a:spcAft>
                <a:spcPts val="0"/>
              </a:spcAft>
              <a:buFont typeface="Symbol" panose="05050102010706020507" pitchFamily="18" charset="2"/>
              <a:buChar char=""/>
              <a:tabLst>
                <a:tab pos="342900" algn="l"/>
                <a:tab pos="571500" algn="l"/>
              </a:tabLst>
            </a:pPr>
            <a:r>
              <a:rPr lang="en-GB" sz="1050" b="1" dirty="0">
                <a:latin typeface="Tahoma" panose="020B0604030504040204" pitchFamily="34" charset="0"/>
                <a:ea typeface="Times New Roman" panose="02020603050405020304" pitchFamily="18" charset="0"/>
              </a:rPr>
              <a:t>Proposed Pesticide Usage Form </a:t>
            </a:r>
            <a:r>
              <a:rPr lang="en-GB" sz="1000" b="1" dirty="0">
                <a:latin typeface="Tahoma" panose="020B0604030504040204" pitchFamily="34" charset="0"/>
                <a:ea typeface="Times New Roman" panose="02020603050405020304" pitchFamily="18" charset="0"/>
              </a:rPr>
              <a:t>(PLEASE COMPLETE)</a:t>
            </a:r>
            <a:endParaRPr lang="es-AR" sz="800" dirty="0">
              <a:latin typeface="Times New Roman" panose="02020603050405020304" pitchFamily="18" charset="0"/>
              <a:ea typeface="Times New Roman" panose="02020603050405020304" pitchFamily="18" charset="0"/>
            </a:endParaRPr>
          </a:p>
          <a:p>
            <a:pPr marL="742950" lvl="1" indent="-285750" algn="just">
              <a:spcAft>
                <a:spcPts val="0"/>
              </a:spcAft>
              <a:buFont typeface="Symbol" panose="05050102010706020507" pitchFamily="18" charset="2"/>
              <a:buChar char=""/>
              <a:tabLst>
                <a:tab pos="342900" algn="l"/>
                <a:tab pos="571500" algn="l"/>
              </a:tabLst>
            </a:pPr>
            <a:r>
              <a:rPr lang="en-GB" sz="1050" b="1" dirty="0">
                <a:latin typeface="Tahoma" panose="020B0604030504040204" pitchFamily="34" charset="0"/>
                <a:ea typeface="Times New Roman" panose="02020603050405020304" pitchFamily="18" charset="0"/>
              </a:rPr>
              <a:t>Suppliers’ Statement of Ethical Practice,</a:t>
            </a:r>
            <a:endParaRPr lang="es-AR" sz="800" dirty="0">
              <a:latin typeface="Times New Roman" panose="02020603050405020304" pitchFamily="18" charset="0"/>
              <a:ea typeface="Times New Roman" panose="02020603050405020304" pitchFamily="18" charset="0"/>
            </a:endParaRPr>
          </a:p>
          <a:p>
            <a:pPr marL="342900" algn="just">
              <a:spcAft>
                <a:spcPts val="0"/>
              </a:spcAft>
              <a:tabLst>
                <a:tab pos="342900" algn="l"/>
              </a:tabLst>
            </a:pPr>
            <a:r>
              <a:rPr lang="en-GB" sz="1050" dirty="0">
                <a:latin typeface="Tahoma" panose="020B0604030504040204" pitchFamily="34" charset="0"/>
                <a:ea typeface="Times New Roman" panose="02020603050405020304" pitchFamily="18" charset="0"/>
              </a:rPr>
              <a:t> </a:t>
            </a:r>
            <a:endParaRPr lang="es-AR" sz="80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These must be signed and dated by all growers. A copy of each must then be sent, together with the signed and dated acknowledgment slips, back to DPS PLC. </a:t>
            </a:r>
            <a:endParaRPr lang="es-AR" sz="800" dirty="0">
              <a:latin typeface="Times New Roman" panose="02020603050405020304" pitchFamily="18" charset="0"/>
              <a:ea typeface="Times New Roman" panose="02020603050405020304" pitchFamily="18" charset="0"/>
            </a:endParaRPr>
          </a:p>
          <a:p>
            <a:pPr algn="just">
              <a:spcAft>
                <a:spcPts val="0"/>
              </a:spcAft>
            </a:pPr>
            <a:r>
              <a:rPr lang="en-GB" sz="1050" dirty="0">
                <a:latin typeface="Tahoma" panose="020B0604030504040204" pitchFamily="34" charset="0"/>
                <a:ea typeface="Times New Roman" panose="02020603050405020304" pitchFamily="18" charset="0"/>
              </a:rPr>
              <a:t> A copy must also be kept by you for your own records.</a:t>
            </a:r>
            <a:endParaRPr lang="es-AR" sz="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68476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260648"/>
            <a:ext cx="7886700" cy="471586"/>
          </a:xfrm>
        </p:spPr>
        <p:txBody>
          <a:bodyPr>
            <a:normAutofit fontScale="90000"/>
          </a:bodyPr>
          <a:lstStyle/>
          <a:p>
            <a:pPr algn="ctr"/>
            <a:r>
              <a:rPr lang="es-AR" sz="2800" b="1" dirty="0"/>
              <a:t>Ejemplo de Política para Alérgenos </a:t>
            </a:r>
          </a:p>
        </p:txBody>
      </p:sp>
      <p:sp>
        <p:nvSpPr>
          <p:cNvPr id="4" name="Rectángulo 3"/>
          <p:cNvSpPr/>
          <p:nvPr/>
        </p:nvSpPr>
        <p:spPr>
          <a:xfrm>
            <a:off x="827584" y="780375"/>
            <a:ext cx="7704856" cy="5816977"/>
          </a:xfrm>
          <a:prstGeom prst="rect">
            <a:avLst/>
          </a:prstGeom>
        </p:spPr>
        <p:txBody>
          <a:bodyPr wrap="square">
            <a:spAutoFit/>
          </a:bodyPr>
          <a:lstStyle/>
          <a:p>
            <a:pPr algn="ctr">
              <a:spcAft>
                <a:spcPts val="0"/>
              </a:spcAft>
            </a:pPr>
            <a:r>
              <a:rPr lang="en-GB" sz="1600" b="1" u="sng" dirty="0">
                <a:latin typeface="Tahoma" panose="020B0604030504040204" pitchFamily="34" charset="0"/>
                <a:ea typeface="Times New Roman" panose="02020603050405020304" pitchFamily="18" charset="0"/>
              </a:rPr>
              <a:t>Nut Policy</a:t>
            </a:r>
            <a:endParaRPr lang="es-AR" sz="1000" dirty="0">
              <a:latin typeface="Times New Roman" panose="02020603050405020304" pitchFamily="18" charset="0"/>
              <a:ea typeface="Times New Roman" panose="02020603050405020304" pitchFamily="18" charset="0"/>
            </a:endParaRPr>
          </a:p>
          <a:p>
            <a:pPr>
              <a:spcAft>
                <a:spcPts val="0"/>
              </a:spcAft>
            </a:pPr>
            <a:r>
              <a:rPr lang="en-GB" sz="1600" dirty="0">
                <a:latin typeface="Tahoma" panose="020B0604030504040204" pitchFamily="34" charset="0"/>
                <a:ea typeface="Times New Roman" panose="02020603050405020304" pitchFamily="18" charset="0"/>
              </a:rPr>
              <a:t> </a:t>
            </a:r>
            <a:endParaRPr lang="es-AR" sz="1000" dirty="0">
              <a:latin typeface="Times New Roman" panose="02020603050405020304" pitchFamily="18" charset="0"/>
              <a:ea typeface="Times New Roman" panose="02020603050405020304" pitchFamily="18" charset="0"/>
            </a:endParaRPr>
          </a:p>
          <a:p>
            <a:pPr>
              <a:spcAft>
                <a:spcPts val="0"/>
              </a:spcAft>
            </a:pPr>
            <a:r>
              <a:rPr lang="en-GB" sz="1600" dirty="0">
                <a:latin typeface="Tahoma" panose="020B0604030504040204" pitchFamily="34" charset="0"/>
                <a:ea typeface="Times New Roman" panose="02020603050405020304" pitchFamily="18" charset="0"/>
              </a:rPr>
              <a:t>All products produced are free of nuts, nut oils and nut products and have no nut derivatives used in their manufacture.</a:t>
            </a:r>
            <a:endParaRPr lang="es-AR" sz="1000" dirty="0">
              <a:latin typeface="Times New Roman" panose="02020603050405020304" pitchFamily="18" charset="0"/>
              <a:ea typeface="Times New Roman" panose="02020603050405020304" pitchFamily="18" charset="0"/>
            </a:endParaRPr>
          </a:p>
          <a:p>
            <a:pPr>
              <a:spcAft>
                <a:spcPts val="0"/>
              </a:spcAft>
            </a:pPr>
            <a:r>
              <a:rPr lang="en-GB" sz="1600" dirty="0">
                <a:latin typeface="Tahoma" panose="020B0604030504040204" pitchFamily="34" charset="0"/>
                <a:ea typeface="Times New Roman" panose="02020603050405020304" pitchFamily="18" charset="0"/>
              </a:rPr>
              <a:t>All Apricots, Plums, Nectarines, Peaches &amp; kiwi production areas are free from  nuts and personnel entry procedures are enforced. </a:t>
            </a:r>
            <a:endParaRPr lang="es-AR" sz="1000" dirty="0">
              <a:latin typeface="Times New Roman" panose="02020603050405020304" pitchFamily="18" charset="0"/>
              <a:ea typeface="Times New Roman" panose="02020603050405020304" pitchFamily="18" charset="0"/>
            </a:endParaRPr>
          </a:p>
          <a:p>
            <a:pPr>
              <a:spcAft>
                <a:spcPts val="0"/>
              </a:spcAft>
            </a:pPr>
            <a:r>
              <a:rPr lang="en-GB" sz="1200" b="1" dirty="0">
                <a:latin typeface="Tahoma" panose="020B0604030504040204" pitchFamily="34" charset="0"/>
                <a:ea typeface="Times New Roman" panose="02020603050405020304" pitchFamily="18" charset="0"/>
              </a:rPr>
              <a:t> </a:t>
            </a:r>
            <a:endParaRPr lang="es-AR" sz="1000" dirty="0">
              <a:latin typeface="Times New Roman" panose="02020603050405020304" pitchFamily="18" charset="0"/>
              <a:ea typeface="Times New Roman" panose="02020603050405020304" pitchFamily="18" charset="0"/>
            </a:endParaRPr>
          </a:p>
          <a:p>
            <a:pPr>
              <a:spcAft>
                <a:spcPts val="0"/>
              </a:spcAft>
            </a:pPr>
            <a:r>
              <a:rPr lang="en-GB" sz="1200" b="1" u="sng" dirty="0">
                <a:latin typeface="Tahoma" panose="020B0604030504040204" pitchFamily="34" charset="0"/>
                <a:ea typeface="Times New Roman" panose="02020603050405020304" pitchFamily="18" charset="0"/>
              </a:rPr>
              <a:t>Raw Material</a:t>
            </a:r>
            <a:endParaRPr lang="es-AR" sz="1000" dirty="0">
              <a:latin typeface="Times New Roman" panose="02020603050405020304" pitchFamily="18" charset="0"/>
              <a:ea typeface="Times New Roman" panose="02020603050405020304" pitchFamily="18" charset="0"/>
            </a:endParaRPr>
          </a:p>
          <a:p>
            <a:pPr marL="342900" lvl="0" indent="-342900">
              <a:spcAft>
                <a:spcPts val="0"/>
              </a:spcAft>
              <a:buFont typeface="+mj-lt"/>
              <a:buAutoNum type="arabicPeriod"/>
              <a:tabLst>
                <a:tab pos="457200" algn="l"/>
              </a:tabLst>
            </a:pPr>
            <a:r>
              <a:rPr lang="en-GB" sz="1200" dirty="0">
                <a:latin typeface="Tahoma" panose="020B0604030504040204" pitchFamily="34" charset="0"/>
                <a:ea typeface="Times New Roman" panose="02020603050405020304" pitchFamily="18" charset="0"/>
              </a:rPr>
              <a:t>All raw material used contains no nut products.</a:t>
            </a:r>
            <a:endParaRPr lang="es-AR" sz="1000" dirty="0">
              <a:latin typeface="Times New Roman" panose="02020603050405020304" pitchFamily="18" charset="0"/>
              <a:ea typeface="Times New Roman" panose="02020603050405020304" pitchFamily="18" charset="0"/>
            </a:endParaRPr>
          </a:p>
          <a:p>
            <a:pPr marL="342900" lvl="0" indent="-342900">
              <a:spcAft>
                <a:spcPts val="0"/>
              </a:spcAft>
              <a:buFont typeface="+mj-lt"/>
              <a:buAutoNum type="arabicPeriod"/>
              <a:tabLst>
                <a:tab pos="457200" algn="l"/>
              </a:tabLst>
            </a:pPr>
            <a:r>
              <a:rPr lang="en-GB" sz="1200" dirty="0">
                <a:latin typeface="Tahoma" panose="020B0604030504040204" pitchFamily="34" charset="0"/>
                <a:ea typeface="Times New Roman" panose="02020603050405020304" pitchFamily="18" charset="0"/>
              </a:rPr>
              <a:t>Growers sign undertaking that no nuts are stored in the same area as raw material.</a:t>
            </a:r>
            <a:endParaRPr lang="es-AR" sz="1000" dirty="0">
              <a:latin typeface="Times New Roman" panose="02020603050405020304" pitchFamily="18" charset="0"/>
              <a:ea typeface="Times New Roman" panose="02020603050405020304" pitchFamily="18" charset="0"/>
            </a:endParaRPr>
          </a:p>
          <a:p>
            <a:pPr marL="342900" lvl="0" indent="-342900">
              <a:spcAft>
                <a:spcPts val="0"/>
              </a:spcAft>
              <a:buFont typeface="+mj-lt"/>
              <a:buAutoNum type="arabicPeriod"/>
              <a:tabLst>
                <a:tab pos="457200" algn="l"/>
              </a:tabLst>
            </a:pPr>
            <a:r>
              <a:rPr lang="en-GB" sz="1200" dirty="0">
                <a:latin typeface="Tahoma" panose="020B0604030504040204" pitchFamily="34" charset="0"/>
                <a:ea typeface="Times New Roman" panose="02020603050405020304" pitchFamily="18" charset="0"/>
              </a:rPr>
              <a:t>Nuts stored at Cross and Wells must be stored below other product. </a:t>
            </a:r>
            <a:r>
              <a:rPr lang="en-GB" sz="1200" dirty="0" err="1">
                <a:latin typeface="Tahoma" panose="020B0604030504040204" pitchFamily="34" charset="0"/>
                <a:ea typeface="Times New Roman" panose="02020603050405020304" pitchFamily="18" charset="0"/>
              </a:rPr>
              <a:t>Packging</a:t>
            </a:r>
            <a:r>
              <a:rPr lang="en-GB" sz="1200" dirty="0">
                <a:latin typeface="Tahoma" panose="020B0604030504040204" pitchFamily="34" charset="0"/>
                <a:ea typeface="Times New Roman" panose="02020603050405020304" pitchFamily="18" charset="0"/>
              </a:rPr>
              <a:t> material must be thoroughly cleaned down after use.</a:t>
            </a:r>
            <a:endParaRPr lang="es-AR" sz="1000" dirty="0">
              <a:latin typeface="Times New Roman" panose="02020603050405020304" pitchFamily="18" charset="0"/>
              <a:ea typeface="Times New Roman" panose="02020603050405020304" pitchFamily="18" charset="0"/>
            </a:endParaRPr>
          </a:p>
          <a:p>
            <a:pPr>
              <a:spcAft>
                <a:spcPts val="0"/>
              </a:spcAft>
            </a:pPr>
            <a:r>
              <a:rPr lang="en-GB" sz="1200" b="1" dirty="0">
                <a:latin typeface="Tahoma" panose="020B0604030504040204" pitchFamily="34" charset="0"/>
                <a:ea typeface="Times New Roman" panose="02020603050405020304" pitchFamily="18" charset="0"/>
              </a:rPr>
              <a:t> </a:t>
            </a:r>
            <a:endParaRPr lang="es-AR" sz="1000" dirty="0">
              <a:latin typeface="Times New Roman" panose="02020603050405020304" pitchFamily="18" charset="0"/>
              <a:ea typeface="Times New Roman" panose="02020603050405020304" pitchFamily="18" charset="0"/>
            </a:endParaRPr>
          </a:p>
          <a:p>
            <a:pPr>
              <a:spcAft>
                <a:spcPts val="0"/>
              </a:spcAft>
            </a:pPr>
            <a:r>
              <a:rPr lang="en-GB" sz="1200" b="1" u="sng" dirty="0">
                <a:latin typeface="Tahoma" panose="020B0604030504040204" pitchFamily="34" charset="0"/>
                <a:ea typeface="Times New Roman" panose="02020603050405020304" pitchFamily="18" charset="0"/>
              </a:rPr>
              <a:t>Packaging</a:t>
            </a:r>
            <a:endParaRPr lang="es-AR" sz="1000" dirty="0">
              <a:latin typeface="Times New Roman" panose="02020603050405020304" pitchFamily="18" charset="0"/>
              <a:ea typeface="Times New Roman" panose="02020603050405020304" pitchFamily="18" charset="0"/>
            </a:endParaRPr>
          </a:p>
          <a:p>
            <a:pPr>
              <a:spcAft>
                <a:spcPts val="0"/>
              </a:spcAft>
            </a:pPr>
            <a:r>
              <a:rPr lang="en-GB" sz="1200" dirty="0">
                <a:latin typeface="Tahoma" panose="020B0604030504040204" pitchFamily="34" charset="0"/>
                <a:ea typeface="Times New Roman" panose="02020603050405020304" pitchFamily="18" charset="0"/>
              </a:rPr>
              <a:t>      1.  All packaging is produced from nut free sites and methods.</a:t>
            </a:r>
            <a:endParaRPr lang="es-AR" sz="1000" dirty="0">
              <a:latin typeface="Times New Roman" panose="02020603050405020304" pitchFamily="18" charset="0"/>
              <a:ea typeface="Times New Roman" panose="02020603050405020304" pitchFamily="18" charset="0"/>
            </a:endParaRPr>
          </a:p>
          <a:p>
            <a:pPr>
              <a:spcAft>
                <a:spcPts val="0"/>
              </a:spcAft>
            </a:pPr>
            <a:r>
              <a:rPr lang="en-GB" sz="1200" dirty="0">
                <a:latin typeface="Tahoma" panose="020B0604030504040204" pitchFamily="34" charset="0"/>
                <a:ea typeface="Times New Roman" panose="02020603050405020304" pitchFamily="18" charset="0"/>
              </a:rPr>
              <a:t>      2.  All packaging is stored in a nut free zone.</a:t>
            </a:r>
            <a:endParaRPr lang="es-AR" sz="1000" dirty="0">
              <a:latin typeface="Times New Roman" panose="02020603050405020304" pitchFamily="18" charset="0"/>
              <a:ea typeface="Times New Roman" panose="02020603050405020304" pitchFamily="18" charset="0"/>
            </a:endParaRPr>
          </a:p>
          <a:p>
            <a:pPr>
              <a:spcAft>
                <a:spcPts val="0"/>
              </a:spcAft>
            </a:pPr>
            <a:r>
              <a:rPr lang="en-GB" sz="1200" dirty="0">
                <a:latin typeface="Tahoma" panose="020B0604030504040204" pitchFamily="34" charset="0"/>
                <a:ea typeface="Times New Roman" panose="02020603050405020304" pitchFamily="18" charset="0"/>
              </a:rPr>
              <a:t> </a:t>
            </a:r>
            <a:endParaRPr lang="es-AR" sz="1000" dirty="0">
              <a:latin typeface="Times New Roman" panose="02020603050405020304" pitchFamily="18" charset="0"/>
              <a:ea typeface="Times New Roman" panose="02020603050405020304" pitchFamily="18" charset="0"/>
            </a:endParaRPr>
          </a:p>
          <a:p>
            <a:pPr>
              <a:spcAft>
                <a:spcPts val="0"/>
              </a:spcAft>
            </a:pPr>
            <a:r>
              <a:rPr lang="en-GB" sz="1200" b="1" u="sng" dirty="0">
                <a:latin typeface="Tahoma" panose="020B0604030504040204" pitchFamily="34" charset="0"/>
                <a:ea typeface="Times New Roman" panose="02020603050405020304" pitchFamily="18" charset="0"/>
              </a:rPr>
              <a:t>Staff Facility </a:t>
            </a:r>
            <a:endParaRPr lang="es-AR" sz="1000" dirty="0">
              <a:latin typeface="Times New Roman" panose="02020603050405020304" pitchFamily="18" charset="0"/>
              <a:ea typeface="Times New Roman" panose="02020603050405020304" pitchFamily="18" charset="0"/>
            </a:endParaRPr>
          </a:p>
          <a:p>
            <a:pPr marL="342900" lvl="0" indent="-342900">
              <a:spcAft>
                <a:spcPts val="0"/>
              </a:spcAft>
              <a:buFont typeface="+mj-lt"/>
              <a:buAutoNum type="arabicPeriod"/>
              <a:tabLst>
                <a:tab pos="457200" algn="l"/>
              </a:tabLst>
            </a:pPr>
            <a:r>
              <a:rPr lang="en-GB" sz="1200" dirty="0">
                <a:latin typeface="Tahoma" panose="020B0604030504040204" pitchFamily="34" charset="0"/>
                <a:ea typeface="Times New Roman" panose="02020603050405020304" pitchFamily="18" charset="0"/>
              </a:rPr>
              <a:t>The staff canteen area may contain food that has nut inclusion and there is no                           restriction on food brought onto the site.</a:t>
            </a:r>
            <a:endParaRPr lang="es-AR" sz="1000" dirty="0">
              <a:latin typeface="Times New Roman" panose="02020603050405020304" pitchFamily="18" charset="0"/>
              <a:ea typeface="Times New Roman" panose="02020603050405020304" pitchFamily="18" charset="0"/>
            </a:endParaRPr>
          </a:p>
          <a:p>
            <a:pPr marL="342900" lvl="0" indent="-342900">
              <a:spcAft>
                <a:spcPts val="0"/>
              </a:spcAft>
              <a:buFont typeface="+mj-lt"/>
              <a:buAutoNum type="arabicPeriod"/>
              <a:tabLst>
                <a:tab pos="457200" algn="l"/>
              </a:tabLst>
            </a:pPr>
            <a:r>
              <a:rPr lang="en-GB" sz="1200" dirty="0">
                <a:latin typeface="Tahoma" panose="020B0604030504040204" pitchFamily="34" charset="0"/>
                <a:ea typeface="Times New Roman" panose="02020603050405020304" pitchFamily="18" charset="0"/>
              </a:rPr>
              <a:t>No food and staff personal belongings to be taken into any production areas.</a:t>
            </a:r>
            <a:endParaRPr lang="es-AR" sz="1000" dirty="0">
              <a:latin typeface="Times New Roman" panose="02020603050405020304" pitchFamily="18" charset="0"/>
              <a:ea typeface="Times New Roman" panose="02020603050405020304" pitchFamily="18" charset="0"/>
            </a:endParaRPr>
          </a:p>
          <a:p>
            <a:pPr>
              <a:spcAft>
                <a:spcPts val="0"/>
              </a:spcAft>
            </a:pPr>
            <a:r>
              <a:rPr lang="en-GB" sz="1200" dirty="0">
                <a:latin typeface="Tahoma" panose="020B0604030504040204" pitchFamily="34" charset="0"/>
                <a:ea typeface="Times New Roman" panose="02020603050405020304" pitchFamily="18" charset="0"/>
              </a:rPr>
              <a:t> </a:t>
            </a:r>
            <a:endParaRPr lang="es-AR" sz="1000" dirty="0">
              <a:latin typeface="Times New Roman" panose="02020603050405020304" pitchFamily="18" charset="0"/>
              <a:ea typeface="Times New Roman" panose="02020603050405020304" pitchFamily="18" charset="0"/>
            </a:endParaRPr>
          </a:p>
          <a:p>
            <a:pPr>
              <a:spcAft>
                <a:spcPts val="0"/>
              </a:spcAft>
            </a:pPr>
            <a:r>
              <a:rPr lang="en-GB" sz="1200" b="1" u="sng" dirty="0">
                <a:latin typeface="Tahoma" panose="020B0604030504040204" pitchFamily="34" charset="0"/>
                <a:ea typeface="Times New Roman" panose="02020603050405020304" pitchFamily="18" charset="0"/>
              </a:rPr>
              <a:t>Production</a:t>
            </a:r>
            <a:endParaRPr lang="es-AR" sz="1000" dirty="0">
              <a:latin typeface="Times New Roman" panose="02020603050405020304" pitchFamily="18" charset="0"/>
              <a:ea typeface="Times New Roman" panose="02020603050405020304" pitchFamily="18" charset="0"/>
            </a:endParaRPr>
          </a:p>
          <a:p>
            <a:pPr marL="342900" lvl="0" indent="-342900">
              <a:spcAft>
                <a:spcPts val="0"/>
              </a:spcAft>
              <a:buFont typeface="+mj-lt"/>
              <a:buAutoNum type="arabicPeriod"/>
              <a:tabLst>
                <a:tab pos="419100" algn="l"/>
              </a:tabLst>
            </a:pPr>
            <a:r>
              <a:rPr lang="en-GB" sz="1200" dirty="0">
                <a:latin typeface="Tahoma" panose="020B0604030504040204" pitchFamily="34" charset="0"/>
                <a:ea typeface="Times New Roman" panose="02020603050405020304" pitchFamily="18" charset="0"/>
              </a:rPr>
              <a:t>No nut derivatives or processing aids are used in manufacture. </a:t>
            </a:r>
            <a:endParaRPr lang="es-AR" sz="1000" dirty="0">
              <a:latin typeface="Times New Roman" panose="02020603050405020304" pitchFamily="18" charset="0"/>
              <a:ea typeface="Times New Roman" panose="02020603050405020304" pitchFamily="18" charset="0"/>
            </a:endParaRPr>
          </a:p>
          <a:p>
            <a:pPr marL="342900" lvl="0" indent="-342900">
              <a:spcAft>
                <a:spcPts val="0"/>
              </a:spcAft>
              <a:buFont typeface="+mj-lt"/>
              <a:buAutoNum type="arabicPeriod"/>
              <a:tabLst>
                <a:tab pos="419100" algn="l"/>
              </a:tabLst>
            </a:pPr>
            <a:r>
              <a:rPr lang="en-GB" sz="1200" dirty="0">
                <a:latin typeface="Tahoma" panose="020B0604030504040204" pitchFamily="34" charset="0"/>
                <a:ea typeface="Times New Roman" panose="02020603050405020304" pitchFamily="18" charset="0"/>
              </a:rPr>
              <a:t>All personnel will wear specific clothing in production areas that is stored separately to and will cover personal clothing. </a:t>
            </a:r>
            <a:endParaRPr lang="es-AR" sz="1000" dirty="0">
              <a:latin typeface="Times New Roman" panose="02020603050405020304" pitchFamily="18" charset="0"/>
              <a:ea typeface="Times New Roman" panose="02020603050405020304" pitchFamily="18" charset="0"/>
            </a:endParaRPr>
          </a:p>
          <a:p>
            <a:pPr marL="342900" lvl="0" indent="-342900">
              <a:spcAft>
                <a:spcPts val="0"/>
              </a:spcAft>
              <a:buFont typeface="+mj-lt"/>
              <a:buAutoNum type="arabicPeriod"/>
              <a:tabLst>
                <a:tab pos="419100" algn="l"/>
              </a:tabLst>
            </a:pPr>
            <a:r>
              <a:rPr lang="en-GB" sz="1200" dirty="0">
                <a:latin typeface="Tahoma" panose="020B0604030504040204" pitchFamily="34" charset="0"/>
                <a:ea typeface="Times New Roman" panose="02020603050405020304" pitchFamily="18" charset="0"/>
              </a:rPr>
              <a:t>Staff are made aware of nut policy as part of induction. </a:t>
            </a:r>
            <a:endParaRPr lang="es-AR" sz="1000" dirty="0">
              <a:latin typeface="Times New Roman" panose="02020603050405020304" pitchFamily="18" charset="0"/>
              <a:ea typeface="Times New Roman" panose="02020603050405020304" pitchFamily="18" charset="0"/>
            </a:endParaRPr>
          </a:p>
          <a:p>
            <a:pPr marL="342900" lvl="0" indent="-342900">
              <a:spcAft>
                <a:spcPts val="0"/>
              </a:spcAft>
              <a:buFont typeface="+mj-lt"/>
              <a:buAutoNum type="arabicPeriod"/>
              <a:tabLst>
                <a:tab pos="419100" algn="l"/>
              </a:tabLst>
            </a:pPr>
            <a:r>
              <a:rPr lang="en-GB" sz="1200" dirty="0">
                <a:latin typeface="Tahoma" panose="020B0604030504040204" pitchFamily="34" charset="0"/>
                <a:ea typeface="Times New Roman" panose="02020603050405020304" pitchFamily="18" charset="0"/>
              </a:rPr>
              <a:t>All visitors and contractors have to complete questionnaire including nuts before entry.</a:t>
            </a:r>
            <a:endParaRPr lang="es-AR" sz="1000" dirty="0">
              <a:latin typeface="Times New Roman" panose="02020603050405020304" pitchFamily="18" charset="0"/>
              <a:ea typeface="Times New Roman" panose="02020603050405020304" pitchFamily="18" charset="0"/>
            </a:endParaRPr>
          </a:p>
          <a:p>
            <a:pPr marL="38100">
              <a:spcAft>
                <a:spcPts val="0"/>
              </a:spcAft>
            </a:pPr>
            <a:r>
              <a:rPr lang="en-GB" sz="1200" dirty="0">
                <a:latin typeface="Tahoma" panose="020B0604030504040204" pitchFamily="34" charset="0"/>
                <a:ea typeface="Times New Roman" panose="02020603050405020304" pitchFamily="18" charset="0"/>
              </a:rPr>
              <a:t>5.   Full hygiene and hand wash procedure at entry to production areas.</a:t>
            </a:r>
            <a:endParaRPr lang="es-AR" sz="1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32389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br>
              <a:rPr lang="es-AR" dirty="0"/>
            </a:br>
            <a:endParaRPr lang="es-AR" dirty="0"/>
          </a:p>
        </p:txBody>
      </p:sp>
      <p:grpSp>
        <p:nvGrpSpPr>
          <p:cNvPr id="4" name="Grupo 3"/>
          <p:cNvGrpSpPr/>
          <p:nvPr/>
        </p:nvGrpSpPr>
        <p:grpSpPr>
          <a:xfrm>
            <a:off x="1835696" y="188640"/>
            <a:ext cx="5688632" cy="864096"/>
            <a:chOff x="1715" y="1209734"/>
            <a:chExt cx="1097693" cy="1612979"/>
          </a:xfrm>
        </p:grpSpPr>
        <p:sp>
          <p:nvSpPr>
            <p:cNvPr id="5" name="Rectángulo redondeado 4"/>
            <p:cNvSpPr/>
            <p:nvPr/>
          </p:nvSpPr>
          <p:spPr>
            <a:xfrm>
              <a:off x="1715" y="1209734"/>
              <a:ext cx="1097693" cy="161297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CuadroTexto 5"/>
            <p:cNvSpPr txBox="1"/>
            <p:nvPr/>
          </p:nvSpPr>
          <p:spPr>
            <a:xfrm>
              <a:off x="55300" y="1263320"/>
              <a:ext cx="990523" cy="15058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3200" dirty="0"/>
                <a:t>Consumo </a:t>
              </a:r>
              <a:r>
                <a:rPr lang="es-ES" sz="3200" kern="1200" dirty="0"/>
                <a:t> </a:t>
              </a:r>
            </a:p>
          </p:txBody>
        </p:sp>
      </p:gr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268760"/>
            <a:ext cx="6848309" cy="5136232"/>
          </a:xfrm>
          <a:prstGeom prst="rect">
            <a:avLst/>
          </a:prstGeom>
        </p:spPr>
      </p:pic>
      <p:sp>
        <p:nvSpPr>
          <p:cNvPr id="7" name="Estrella de 8 puntas 6"/>
          <p:cNvSpPr/>
          <p:nvPr/>
        </p:nvSpPr>
        <p:spPr>
          <a:xfrm>
            <a:off x="0" y="3068960"/>
            <a:ext cx="1835696" cy="165618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Madurez de consumo</a:t>
            </a:r>
          </a:p>
        </p:txBody>
      </p:sp>
    </p:spTree>
    <p:extLst>
      <p:ext uri="{BB962C8B-B14F-4D97-AF65-F5344CB8AC3E}">
        <p14:creationId xmlns:p14="http://schemas.microsoft.com/office/powerpoint/2010/main" val="8961498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267744" y="476672"/>
            <a:ext cx="4464496" cy="5952661"/>
          </a:xfrm>
          <a:prstGeom prst="rect">
            <a:avLst/>
          </a:prstGeom>
        </p:spPr>
      </p:pic>
      <p:sp>
        <p:nvSpPr>
          <p:cNvPr id="2" name="Estrella de 8 puntas 1"/>
          <p:cNvSpPr/>
          <p:nvPr/>
        </p:nvSpPr>
        <p:spPr>
          <a:xfrm>
            <a:off x="6516216" y="260648"/>
            <a:ext cx="1835696" cy="1656184"/>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Madurez de consumo</a:t>
            </a:r>
          </a:p>
        </p:txBody>
      </p:sp>
    </p:spTree>
    <p:extLst>
      <p:ext uri="{BB962C8B-B14F-4D97-AF65-F5344CB8AC3E}">
        <p14:creationId xmlns:p14="http://schemas.microsoft.com/office/powerpoint/2010/main" val="24884627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7"/>
            <a:ext cx="7886700" cy="903634"/>
          </a:xfrm>
        </p:spPr>
        <p:txBody>
          <a:bodyPr>
            <a:normAutofit fontScale="90000"/>
          </a:bodyPr>
          <a:lstStyle/>
          <a:p>
            <a:pPr algn="ctr"/>
            <a:r>
              <a:rPr lang="es-AR" sz="3200" b="1" dirty="0">
                <a:latin typeface="+mn-lt"/>
              </a:rPr>
              <a:t>FUENTES CONSULTADAS </a:t>
            </a:r>
            <a:br>
              <a:rPr lang="es-AR" sz="3200" dirty="0">
                <a:latin typeface="+mn-lt"/>
              </a:rPr>
            </a:br>
            <a:endParaRPr lang="es-AR" sz="3200" dirty="0">
              <a:latin typeface="+mn-lt"/>
            </a:endParaRPr>
          </a:p>
        </p:txBody>
      </p:sp>
      <p:sp>
        <p:nvSpPr>
          <p:cNvPr id="3" name="Marcador de contenido 2"/>
          <p:cNvSpPr>
            <a:spLocks noGrp="1"/>
          </p:cNvSpPr>
          <p:nvPr>
            <p:ph idx="1"/>
          </p:nvPr>
        </p:nvSpPr>
        <p:spPr>
          <a:xfrm>
            <a:off x="628650" y="980728"/>
            <a:ext cx="7975798" cy="5472608"/>
          </a:xfrm>
        </p:spPr>
        <p:txBody>
          <a:bodyPr>
            <a:noAutofit/>
          </a:bodyPr>
          <a:lstStyle/>
          <a:p>
            <a:pPr lvl="0"/>
            <a:endParaRPr lang="es-ES" sz="1600" dirty="0"/>
          </a:p>
          <a:p>
            <a:pPr lvl="0"/>
            <a:r>
              <a:rPr lang="es-AR" sz="1600" dirty="0"/>
              <a:t>https://www.globalgap.org/es</a:t>
            </a:r>
          </a:p>
          <a:p>
            <a:pPr lvl="0"/>
            <a:r>
              <a:rPr lang="es-AR" sz="1600" dirty="0"/>
              <a:t>http://www.iscamen.com.ar/index.php</a:t>
            </a:r>
          </a:p>
          <a:p>
            <a:r>
              <a:rPr lang="es-ES" sz="1600" dirty="0"/>
              <a:t>http://www.senasa.gob.ar</a:t>
            </a:r>
          </a:p>
          <a:p>
            <a:r>
              <a:rPr lang="es-ES" sz="1600" b="1" dirty="0"/>
              <a:t>C.A.A. </a:t>
            </a:r>
            <a:r>
              <a:rPr lang="es-ES" sz="1600" dirty="0"/>
              <a:t>Reglamento Técnico MERCOSUR</a:t>
            </a:r>
            <a:r>
              <a:rPr lang="es-AR" sz="1600" dirty="0"/>
              <a:t> sobre Condiciones Higiénico Sanitarias y Buenas Prácticas de Fabricación para Establecimientos Elaboradores Industrializadores de Alimentos. (Res. 80/96). </a:t>
            </a:r>
          </a:p>
          <a:p>
            <a:r>
              <a:rPr lang="es-ES" sz="1600" b="1" dirty="0"/>
              <a:t>C.A.A.</a:t>
            </a:r>
            <a:r>
              <a:rPr lang="es-ES" sz="1600" dirty="0"/>
              <a:t> en su capítulo II (art 12 al 154) “Condiciones Generales de la Fábricas y Comercio de Alimentos”.</a:t>
            </a:r>
          </a:p>
          <a:p>
            <a:pPr>
              <a:lnSpc>
                <a:spcPct val="80000"/>
              </a:lnSpc>
            </a:pPr>
            <a:r>
              <a:rPr lang="es-ES" sz="1600" b="1" dirty="0"/>
              <a:t>Resolución SENASA 233/98,  </a:t>
            </a:r>
            <a:r>
              <a:rPr lang="es-ES" sz="1600" dirty="0"/>
              <a:t>Establece la obligación de  aplicar BPM y POES en los establecimientos que elaboren, depositen o comercialicen alimentos.</a:t>
            </a:r>
          </a:p>
          <a:p>
            <a:pPr>
              <a:lnSpc>
                <a:spcPct val="80000"/>
              </a:lnSpc>
            </a:pPr>
            <a:r>
              <a:rPr lang="es-ES" sz="1600" b="1" dirty="0"/>
              <a:t>Codex </a:t>
            </a:r>
            <a:r>
              <a:rPr lang="es-ES" sz="1600" b="1" dirty="0" err="1"/>
              <a:t>Alimentarius</a:t>
            </a:r>
            <a:endParaRPr lang="es-AR" sz="1600" dirty="0"/>
          </a:p>
          <a:p>
            <a:pPr lvl="0"/>
            <a:r>
              <a:rPr lang="es-ES" sz="1600" dirty="0"/>
              <a:t>http://www.mindfully.org/Berkeley-Plastics-Task-Force.htm</a:t>
            </a:r>
            <a:endParaRPr lang="es-AR" sz="1600" dirty="0"/>
          </a:p>
          <a:p>
            <a:pPr lvl="0"/>
            <a:r>
              <a:rPr lang="es-ES" sz="1600" dirty="0"/>
              <a:t>www.greenguardian.com/EEPG/7_7.asp</a:t>
            </a:r>
            <a:endParaRPr lang="es-AR" sz="1600" dirty="0"/>
          </a:p>
          <a:p>
            <a:pPr lvl="0"/>
            <a:r>
              <a:rPr lang="es-ES" sz="1600" dirty="0"/>
              <a:t>Agencia de Protección Ambiental de U.S.A., Oficina de Prevención de Polución, Programa de compras </a:t>
            </a:r>
            <a:endParaRPr lang="es-AR" sz="1600" dirty="0"/>
          </a:p>
          <a:p>
            <a:r>
              <a:rPr lang="es-ES" sz="1600" dirty="0"/>
              <a:t>Principales Causas de Pérdidas Post-Cosecha y Mala Calidad para</a:t>
            </a:r>
            <a:br>
              <a:rPr lang="es-ES" sz="1600" dirty="0"/>
            </a:br>
            <a:r>
              <a:rPr lang="es-ES" sz="1600" dirty="0"/>
              <a:t>Distintos Grupos de Frutas y Hortalizas (</a:t>
            </a:r>
            <a:r>
              <a:rPr lang="es-ES" sz="1600" dirty="0" err="1"/>
              <a:t>Kitinoja</a:t>
            </a:r>
            <a:r>
              <a:rPr lang="es-ES" sz="1600" dirty="0"/>
              <a:t> y </a:t>
            </a:r>
            <a:r>
              <a:rPr lang="es-ES" sz="1600" dirty="0" err="1"/>
              <a:t>Kader</a:t>
            </a:r>
            <a:r>
              <a:rPr lang="es-ES" sz="1600" dirty="0"/>
              <a:t>, 1995)</a:t>
            </a:r>
            <a:endParaRPr lang="es-AR" sz="1600" dirty="0"/>
          </a:p>
        </p:txBody>
      </p:sp>
    </p:spTree>
    <p:extLst>
      <p:ext uri="{BB962C8B-B14F-4D97-AF65-F5344CB8AC3E}">
        <p14:creationId xmlns:p14="http://schemas.microsoft.com/office/powerpoint/2010/main" val="24713846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255319" y="3712544"/>
            <a:ext cx="4633362" cy="2956816"/>
          </a:xfrm>
          <a:prstGeom prst="rect">
            <a:avLst/>
          </a:prstGeom>
        </p:spPr>
      </p:pic>
      <p:sp>
        <p:nvSpPr>
          <p:cNvPr id="3" name="CuadroTexto 2"/>
          <p:cNvSpPr txBox="1"/>
          <p:nvPr/>
        </p:nvSpPr>
        <p:spPr>
          <a:xfrm>
            <a:off x="2195736" y="404664"/>
            <a:ext cx="4824536" cy="646331"/>
          </a:xfrm>
          <a:prstGeom prst="rect">
            <a:avLst/>
          </a:prstGeom>
          <a:noFill/>
        </p:spPr>
        <p:txBody>
          <a:bodyPr wrap="square" rtlCol="0">
            <a:spAutoFit/>
          </a:bodyPr>
          <a:lstStyle/>
          <a:p>
            <a:pPr algn="ctr"/>
            <a:r>
              <a:rPr lang="es-AR" sz="3600" dirty="0"/>
              <a:t>Mensaje final</a:t>
            </a:r>
          </a:p>
        </p:txBody>
      </p:sp>
      <p:sp>
        <p:nvSpPr>
          <p:cNvPr id="4" name="CuadroTexto 3"/>
          <p:cNvSpPr txBox="1"/>
          <p:nvPr/>
        </p:nvSpPr>
        <p:spPr>
          <a:xfrm>
            <a:off x="899592" y="1052736"/>
            <a:ext cx="7488832" cy="2554545"/>
          </a:xfrm>
          <a:prstGeom prst="rect">
            <a:avLst/>
          </a:prstGeom>
          <a:noFill/>
        </p:spPr>
        <p:txBody>
          <a:bodyPr wrap="square" rtlCol="0">
            <a:spAutoFit/>
          </a:bodyPr>
          <a:lstStyle/>
          <a:p>
            <a:pPr algn="ctr"/>
            <a:r>
              <a:rPr lang="es-AR" sz="3200" b="1" dirty="0"/>
              <a:t>Encontrar una Oportunidad de Mejora </a:t>
            </a:r>
            <a:r>
              <a:rPr lang="es-AR" sz="3200" dirty="0"/>
              <a:t>cuando auditamos, </a:t>
            </a:r>
            <a:r>
              <a:rPr lang="es-AR" sz="3200" b="1" dirty="0"/>
              <a:t>SUMA </a:t>
            </a:r>
            <a:r>
              <a:rPr lang="es-AR" sz="3200" dirty="0"/>
              <a:t>en el camino de la mejora…</a:t>
            </a:r>
          </a:p>
          <a:p>
            <a:pPr algn="ctr"/>
            <a:r>
              <a:rPr lang="es-AR" sz="3200" b="1" dirty="0"/>
              <a:t>Motivar </a:t>
            </a:r>
            <a:r>
              <a:rPr lang="es-AR" sz="3200" dirty="0"/>
              <a:t>al cambio y al crecimiento </a:t>
            </a:r>
            <a:r>
              <a:rPr lang="es-AR" sz="3200" b="1" dirty="0"/>
              <a:t>MULTIPLICA!!!</a:t>
            </a:r>
          </a:p>
        </p:txBody>
      </p:sp>
    </p:spTree>
    <p:extLst>
      <p:ext uri="{BB962C8B-B14F-4D97-AF65-F5344CB8AC3E}">
        <p14:creationId xmlns:p14="http://schemas.microsoft.com/office/powerpoint/2010/main" val="2949868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1124744"/>
            <a:ext cx="7350162" cy="4896544"/>
          </a:xfrm>
          <a:prstGeom prst="rect">
            <a:avLst/>
          </a:prstGeom>
        </p:spPr>
      </p:pic>
      <p:sp>
        <p:nvSpPr>
          <p:cNvPr id="6" name="Título 1"/>
          <p:cNvSpPr txBox="1">
            <a:spLocks/>
          </p:cNvSpPr>
          <p:nvPr/>
        </p:nvSpPr>
        <p:spPr>
          <a:xfrm>
            <a:off x="899592" y="1412776"/>
            <a:ext cx="7200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b="1" dirty="0"/>
              <a:t>Muchas gracias por tu atención </a:t>
            </a:r>
          </a:p>
        </p:txBody>
      </p:sp>
    </p:spTree>
    <p:extLst>
      <p:ext uri="{BB962C8B-B14F-4D97-AF65-F5344CB8AC3E}">
        <p14:creationId xmlns:p14="http://schemas.microsoft.com/office/powerpoint/2010/main" val="32986430"/>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5360</TotalTime>
  <Words>8116</Words>
  <Application>Microsoft Office PowerPoint</Application>
  <PresentationFormat>Presentación en pantalla (4:3)</PresentationFormat>
  <Paragraphs>2003</Paragraphs>
  <Slides>97</Slides>
  <Notes>18</Notes>
  <HiddenSlides>0</HiddenSlides>
  <MMClips>0</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1</vt:i4>
      </vt:variant>
      <vt:variant>
        <vt:lpstr>Títulos de diapositiva</vt:lpstr>
      </vt:variant>
      <vt:variant>
        <vt:i4>97</vt:i4>
      </vt:variant>
    </vt:vector>
  </HeadingPairs>
  <TitlesOfParts>
    <vt:vector size="112" baseType="lpstr">
      <vt:lpstr>ＭＳ Ｐゴシック</vt:lpstr>
      <vt:lpstr>Aharoni</vt:lpstr>
      <vt:lpstr>Arial</vt:lpstr>
      <vt:lpstr>Avenir Next W10 Regular</vt:lpstr>
      <vt:lpstr>Calibri</vt:lpstr>
      <vt:lpstr>Calibri Light</vt:lpstr>
      <vt:lpstr>Courier New</vt:lpstr>
      <vt:lpstr>Roboto</vt:lpstr>
      <vt:lpstr>Symbol</vt:lpstr>
      <vt:lpstr>Tahoma</vt:lpstr>
      <vt:lpstr>Times New Roman</vt:lpstr>
      <vt:lpstr>Wingdings</vt:lpstr>
      <vt:lpstr>Wingdings 2</vt:lpstr>
      <vt:lpstr>1_Tema de Office</vt:lpstr>
      <vt:lpstr>Slide</vt:lpstr>
      <vt:lpstr>DIPLOMADO EN AUDITORÍA BROMATOLÓGICA</vt:lpstr>
      <vt:lpstr>Objetivos de la clase</vt:lpstr>
      <vt:lpstr>Agenda </vt:lpstr>
      <vt:lpstr>Experiencia  </vt:lpstr>
      <vt:lpstr>Empecemos!</vt:lpstr>
      <vt:lpstr>Cadena de Abastecimiento </vt:lpstr>
      <vt:lpstr>Cadena de Abastecimiento </vt:lpstr>
      <vt:lpstr>Presentación de PowerPoint</vt:lpstr>
      <vt:lpstr>Presentación de PowerPoint</vt:lpstr>
      <vt:lpstr>Presentación de PowerPoint</vt:lpstr>
      <vt:lpstr>Marco Legal</vt:lpstr>
      <vt:lpstr>Organismos Intervinientes</vt:lpstr>
      <vt:lpstr>Contexto del sector </vt:lpstr>
      <vt:lpstr>Principales cadenas de supermercados</vt:lpstr>
      <vt:lpstr> </vt:lpstr>
      <vt:lpstr>Presentación de PowerPoint</vt:lpstr>
      <vt:lpstr>Presentación de PowerPoint</vt:lpstr>
      <vt:lpstr>Criterio de cumplimiento para AF (todo tipo de fincas)</vt:lpstr>
      <vt:lpstr>Criterio de cumplimiento para CB (cultivos)</vt:lpstr>
      <vt:lpstr>Criterio de cumplimiento para FV (Frutas y Hortalizas)</vt:lpstr>
      <vt:lpstr>Sistema de Registros para Fincas en base a Globalgap</vt:lpstr>
      <vt:lpstr>Planilla de aplicación de plaguicidas</vt:lpstr>
      <vt:lpstr>Presentación de PowerPoint</vt:lpstr>
      <vt:lpstr>Enfoque basado en riesgos: Evaluación de Riesgos  </vt:lpstr>
      <vt:lpstr>Riesgo alimentario: es la probabilidad de que aparezca alguno de los peligros identificados en combinación con la severidad del daño que pueden causar en el consumidor en caso de que se produzca un incidente.</vt:lpstr>
      <vt:lpstr>Evaluación de Riesgos de Cosecha </vt:lpstr>
      <vt:lpstr>Evaluación de Riesgos de Transporte En Finca</vt:lpstr>
      <vt:lpstr>Evaluación de Riesgos de Agua de Riego y Fertirrigación </vt:lpstr>
      <vt:lpstr>Evaluación de Riesgos de Agua de Aplicación de Pesticidas</vt:lpstr>
      <vt:lpstr>Evaluación de Riesgos para Derrames de Agroquímicos </vt:lpstr>
      <vt:lpstr>Presentación de PowerPoint</vt:lpstr>
      <vt:lpstr>Evaluación de Riesgos para Defensa de los Alimentos </vt:lpstr>
      <vt:lpstr>Presentación de PowerPoint</vt:lpstr>
      <vt:lpstr>Presentación de PowerPoint</vt:lpstr>
      <vt:lpstr>Presentación de PowerPoint</vt:lpstr>
      <vt:lpstr>Actividad (30 min)</vt:lpstr>
      <vt:lpstr>Check list Fincas</vt:lpstr>
      <vt:lpstr> </vt:lpstr>
      <vt:lpstr>Ejemplo de Análisis de PCCs en Galpones de Empaque</vt:lpstr>
      <vt:lpstr>Ejemplo de Análisis de PCCs en Galpones de Empaque</vt:lpstr>
      <vt:lpstr>Presentación de PowerPoint</vt:lpstr>
      <vt:lpstr>Ejemplo de Monitoreo de PCCs en Galpones de Empaque</vt:lpstr>
      <vt:lpstr>Presentación de PowerPoint</vt:lpstr>
      <vt:lpstr>Parámetros de calidad de calidad en producto terminado</vt:lpstr>
      <vt:lpstr>Principales Causas de Pérdidas Post-Cosecha y Mala Calidad para Distintos Grupos de Frutas y Hortalizas</vt:lpstr>
      <vt:lpstr>Presentación de PowerPoint</vt:lpstr>
      <vt:lpstr>Causas del Deterioro / Factores de Pudrición en Frutas y Hortalizas</vt:lpstr>
      <vt:lpstr>Ensayos de vida útil</vt:lpstr>
      <vt:lpstr>Actividad (30 min)</vt:lpstr>
      <vt:lpstr>Presentación de PowerPoint</vt:lpstr>
      <vt:lpstr>Norma ISO/TS 22002-1 Programas de Pre-Requisitos para la Inocuidad Alimentaria </vt:lpstr>
      <vt:lpstr>CROQUIS EMPAQUE DE FRUTAS Y FRIGORIFICO CON BPM</vt:lpstr>
      <vt:lpstr>Referencias</vt:lpstr>
      <vt:lpstr>Presentación de PowerPoint</vt:lpstr>
      <vt:lpstr>Almacenamiento de Maria Prima </vt:lpstr>
      <vt:lpstr>Presentación de PowerPoint</vt:lpstr>
      <vt:lpstr>Presentación de PowerPoint</vt:lpstr>
      <vt:lpstr>Presentación de PowerPoint</vt:lpstr>
      <vt:lpstr>Ejemplo de Poes </vt:lpstr>
      <vt:lpstr>Diseño No Higiénico/Higiénico: superficies </vt:lpstr>
      <vt:lpstr>Estado deficiente de elementos de limpieza</vt:lpstr>
      <vt:lpstr>Presentación de PowerPoint</vt:lpstr>
      <vt:lpstr>Presentación de PowerPoint</vt:lpstr>
      <vt:lpstr>Zona de lavado – separada de zona limpia</vt:lpstr>
      <vt:lpstr>Presentación de PowerPoint</vt:lpstr>
      <vt:lpstr>Presentación de PowerPoint</vt:lpstr>
      <vt:lpstr>Control de plagas </vt:lpstr>
      <vt:lpstr>Presentación de PowerPoint</vt:lpstr>
      <vt:lpstr>Presentación de PowerPoint</vt:lpstr>
      <vt:lpstr>Sanitarios</vt:lpstr>
      <vt:lpstr>Presentación de PowerPoint</vt:lpstr>
      <vt:lpstr>Señalización de Higiene</vt:lpstr>
      <vt:lpstr>Presentación de PowerPoint</vt:lpstr>
      <vt:lpstr>Lockers incluido en programa de Poes </vt:lpstr>
      <vt:lpstr>Presentación de PowerPoint</vt:lpstr>
      <vt:lpstr>Presentación de PowerPoint</vt:lpstr>
      <vt:lpstr>Presentación de PowerPoint</vt:lpstr>
      <vt:lpstr>Presentación de PowerPoint</vt:lpstr>
      <vt:lpstr>Presentación de PowerPoint</vt:lpstr>
      <vt:lpstr> </vt:lpstr>
      <vt:lpstr>Presentación de PowerPoint</vt:lpstr>
      <vt:lpstr> </vt:lpstr>
      <vt:lpstr>Calidad en el transporte: estado de pallets</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Ejemplo de Código de Practicas de los importadores Para Proveedores de Fruta Fresca </vt:lpstr>
      <vt:lpstr>Ejemplo de Política para Alérgenos </vt:lpstr>
      <vt:lpstr> </vt:lpstr>
      <vt:lpstr>Presentación de PowerPoint</vt:lpstr>
      <vt:lpstr>FUENTES CONSULTADAS  </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DIPLOMADO EN AUDITORÍA BROMATOLÓGICA</dc:title>
  <dc:creator>Emi</dc:creator>
  <cp:lastModifiedBy>Mariana Grandis</cp:lastModifiedBy>
  <cp:revision>426</cp:revision>
  <dcterms:created xsi:type="dcterms:W3CDTF">2019-06-03T17:27:23Z</dcterms:created>
  <dcterms:modified xsi:type="dcterms:W3CDTF">2019-11-14T15:27:03Z</dcterms:modified>
</cp:coreProperties>
</file>